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3"/>
  </p:notesMasterIdLst>
  <p:handoutMasterIdLst>
    <p:handoutMasterId r:id="rId24"/>
  </p:handoutMasterIdLst>
  <p:sldIdLst>
    <p:sldId id="316" r:id="rId2"/>
    <p:sldId id="615" r:id="rId3"/>
    <p:sldId id="616" r:id="rId4"/>
    <p:sldId id="617" r:id="rId5"/>
    <p:sldId id="618" r:id="rId6"/>
    <p:sldId id="620" r:id="rId7"/>
    <p:sldId id="623" r:id="rId8"/>
    <p:sldId id="619" r:id="rId9"/>
    <p:sldId id="621" r:id="rId10"/>
    <p:sldId id="604" r:id="rId11"/>
    <p:sldId id="605" r:id="rId12"/>
    <p:sldId id="606" r:id="rId13"/>
    <p:sldId id="624" r:id="rId14"/>
    <p:sldId id="625" r:id="rId15"/>
    <p:sldId id="626" r:id="rId16"/>
    <p:sldId id="607" r:id="rId17"/>
    <p:sldId id="627" r:id="rId18"/>
    <p:sldId id="608" r:id="rId19"/>
    <p:sldId id="628" r:id="rId20"/>
    <p:sldId id="629" r:id="rId21"/>
    <p:sldId id="271" r:id="rId22"/>
  </p:sldIdLst>
  <p:sldSz cx="12192000" cy="6858000"/>
  <p:notesSz cx="6794500" cy="9906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tzany Angela 5300 sVAG" initials="WA5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743"/>
    <a:srgbClr val="D8EEF4"/>
    <a:srgbClr val="78C5D9"/>
    <a:srgbClr val="000066"/>
    <a:srgbClr val="003399"/>
    <a:srgbClr val="002060"/>
    <a:srgbClr val="FFFF90"/>
    <a:srgbClr val="FFFF5B"/>
    <a:srgbClr val="058EC2"/>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9AC309-6E51-44D2-9FEB-AC940C287212}" v="48" dt="2020-02-17T14:30:21.24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Destaqu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Estilo Claro 3 - Destaqu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Sem Estilo, Tabela com Grelh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96327"/>
  </p:normalViewPr>
  <p:slideViewPr>
    <p:cSldViewPr>
      <p:cViewPr varScale="1">
        <p:scale>
          <a:sx n="128" d="100"/>
          <a:sy n="128" d="100"/>
        </p:scale>
        <p:origin x="632" y="184"/>
      </p:cViewPr>
      <p:guideLst>
        <p:guide orient="horz" pos="1570"/>
        <p:guide pos="3840"/>
      </p:guideLst>
    </p:cSldViewPr>
  </p:slideViewPr>
  <p:notesTextViewPr>
    <p:cViewPr>
      <p:scale>
        <a:sx n="1" d="1"/>
        <a:sy n="1" d="1"/>
      </p:scale>
      <p:origin x="0" y="0"/>
    </p:cViewPr>
  </p:notesTextViewPr>
  <p:sorterViewPr>
    <p:cViewPr>
      <p:scale>
        <a:sx n="140" d="100"/>
        <a:sy n="140" d="100"/>
      </p:scale>
      <p:origin x="0" y="-2232"/>
    </p:cViewPr>
  </p:sorterViewPr>
  <p:notesViewPr>
    <p:cSldViewPr showGuides="1">
      <p:cViewPr>
        <p:scale>
          <a:sx n="90" d="100"/>
          <a:sy n="90" d="100"/>
        </p:scale>
        <p:origin x="1206" y="-118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4283" cy="497021"/>
          </a:xfrm>
          <a:prstGeom prst="rect">
            <a:avLst/>
          </a:prstGeom>
        </p:spPr>
        <p:txBody>
          <a:bodyPr vert="horz" lIns="91303" tIns="45651" rIns="91303" bIns="45651" rtlCol="0"/>
          <a:lstStyle>
            <a:lvl1pPr algn="l">
              <a:defRPr sz="1200"/>
            </a:lvl1pPr>
          </a:lstStyle>
          <a:p>
            <a:endParaRPr lang="fr-FR"/>
          </a:p>
        </p:txBody>
      </p:sp>
      <p:sp>
        <p:nvSpPr>
          <p:cNvPr id="3" name="Espace réservé de la date 2"/>
          <p:cNvSpPr>
            <a:spLocks noGrp="1"/>
          </p:cNvSpPr>
          <p:nvPr>
            <p:ph type="dt" sz="quarter" idx="1"/>
          </p:nvPr>
        </p:nvSpPr>
        <p:spPr>
          <a:xfrm>
            <a:off x="3848645" y="0"/>
            <a:ext cx="2944283" cy="497021"/>
          </a:xfrm>
          <a:prstGeom prst="rect">
            <a:avLst/>
          </a:prstGeom>
        </p:spPr>
        <p:txBody>
          <a:bodyPr vert="horz" lIns="91303" tIns="45651" rIns="91303" bIns="45651" rtlCol="0"/>
          <a:lstStyle>
            <a:lvl1pPr algn="r">
              <a:defRPr sz="1200"/>
            </a:lvl1pPr>
          </a:lstStyle>
          <a:p>
            <a:fld id="{8FA31926-5FB5-4831-BDD9-2582D15A8E31}" type="datetimeFigureOut">
              <a:rPr lang="fr-FR" smtClean="0"/>
              <a:t>18/02/2020</a:t>
            </a:fld>
            <a:endParaRPr lang="fr-FR"/>
          </a:p>
        </p:txBody>
      </p:sp>
      <p:sp>
        <p:nvSpPr>
          <p:cNvPr id="4" name="Espace réservé du pied de page 3"/>
          <p:cNvSpPr>
            <a:spLocks noGrp="1"/>
          </p:cNvSpPr>
          <p:nvPr>
            <p:ph type="ftr" sz="quarter" idx="2"/>
          </p:nvPr>
        </p:nvSpPr>
        <p:spPr>
          <a:xfrm>
            <a:off x="1" y="9408982"/>
            <a:ext cx="2944283" cy="497020"/>
          </a:xfrm>
          <a:prstGeom prst="rect">
            <a:avLst/>
          </a:prstGeom>
        </p:spPr>
        <p:txBody>
          <a:bodyPr vert="horz" lIns="91303" tIns="45651" rIns="91303" bIns="45651"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8645" y="9408982"/>
            <a:ext cx="2944283" cy="497020"/>
          </a:xfrm>
          <a:prstGeom prst="rect">
            <a:avLst/>
          </a:prstGeom>
        </p:spPr>
        <p:txBody>
          <a:bodyPr vert="horz" lIns="91303" tIns="45651" rIns="91303" bIns="45651" rtlCol="0" anchor="b"/>
          <a:lstStyle>
            <a:lvl1pPr algn="r">
              <a:defRPr sz="1200"/>
            </a:lvl1pPr>
          </a:lstStyle>
          <a:p>
            <a:fld id="{E6C24916-A75A-4F81-B2E0-BEC34D89B3E1}" type="slidenum">
              <a:rPr lang="fr-FR" smtClean="0"/>
              <a:t>‹#›</a:t>
            </a:fld>
            <a:endParaRPr lang="fr-FR"/>
          </a:p>
        </p:txBody>
      </p:sp>
    </p:spTree>
    <p:extLst>
      <p:ext uri="{BB962C8B-B14F-4D97-AF65-F5344CB8AC3E}">
        <p14:creationId xmlns:p14="http://schemas.microsoft.com/office/powerpoint/2010/main" val="1266567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4283" cy="495300"/>
          </a:xfrm>
          <a:prstGeom prst="rect">
            <a:avLst/>
          </a:prstGeom>
        </p:spPr>
        <p:txBody>
          <a:bodyPr vert="horz" lIns="91303" tIns="45651" rIns="91303" bIns="45651" rtlCol="0"/>
          <a:lstStyle>
            <a:lvl1pPr algn="l">
              <a:defRPr sz="1200"/>
            </a:lvl1pPr>
          </a:lstStyle>
          <a:p>
            <a:endParaRPr lang="fr-FR"/>
          </a:p>
        </p:txBody>
      </p:sp>
      <p:sp>
        <p:nvSpPr>
          <p:cNvPr id="3" name="Espace réservé de la date 2"/>
          <p:cNvSpPr>
            <a:spLocks noGrp="1"/>
          </p:cNvSpPr>
          <p:nvPr>
            <p:ph type="dt" idx="1"/>
          </p:nvPr>
        </p:nvSpPr>
        <p:spPr>
          <a:xfrm>
            <a:off x="3848645" y="0"/>
            <a:ext cx="2944283" cy="495300"/>
          </a:xfrm>
          <a:prstGeom prst="rect">
            <a:avLst/>
          </a:prstGeom>
        </p:spPr>
        <p:txBody>
          <a:bodyPr vert="horz" lIns="91303" tIns="45651" rIns="91303" bIns="45651" rtlCol="0"/>
          <a:lstStyle>
            <a:lvl1pPr algn="r">
              <a:defRPr sz="1200"/>
            </a:lvl1pPr>
          </a:lstStyle>
          <a:p>
            <a:fld id="{CB9A3661-DBFD-4C29-B35A-F92A943A011F}" type="datetimeFigureOut">
              <a:rPr lang="fr-FR" smtClean="0"/>
              <a:t>18/02/2020</a:t>
            </a:fld>
            <a:endParaRPr lang="fr-FR"/>
          </a:p>
        </p:txBody>
      </p:sp>
      <p:sp>
        <p:nvSpPr>
          <p:cNvPr id="4" name="Espace réservé de l'image des diapositives 3"/>
          <p:cNvSpPr>
            <a:spLocks noGrp="1" noRot="1" noChangeAspect="1"/>
          </p:cNvSpPr>
          <p:nvPr>
            <p:ph type="sldImg" idx="2"/>
          </p:nvPr>
        </p:nvSpPr>
        <p:spPr>
          <a:xfrm>
            <a:off x="95250" y="742950"/>
            <a:ext cx="6604000" cy="3714750"/>
          </a:xfrm>
          <a:prstGeom prst="rect">
            <a:avLst/>
          </a:prstGeom>
          <a:noFill/>
          <a:ln w="12700">
            <a:solidFill>
              <a:prstClr val="black"/>
            </a:solidFill>
          </a:ln>
        </p:spPr>
        <p:txBody>
          <a:bodyPr vert="horz" lIns="91303" tIns="45651" rIns="91303" bIns="45651" rtlCol="0" anchor="ctr"/>
          <a:lstStyle/>
          <a:p>
            <a:endParaRPr lang="fr-FR"/>
          </a:p>
        </p:txBody>
      </p:sp>
      <p:sp>
        <p:nvSpPr>
          <p:cNvPr id="5" name="Espace réservé des commentaires 4"/>
          <p:cNvSpPr>
            <a:spLocks noGrp="1"/>
          </p:cNvSpPr>
          <p:nvPr>
            <p:ph type="body" sz="quarter" idx="3"/>
          </p:nvPr>
        </p:nvSpPr>
        <p:spPr>
          <a:xfrm>
            <a:off x="679450" y="4705350"/>
            <a:ext cx="5435600" cy="4457700"/>
          </a:xfrm>
          <a:prstGeom prst="rect">
            <a:avLst/>
          </a:prstGeom>
        </p:spPr>
        <p:txBody>
          <a:bodyPr vert="horz" lIns="91303" tIns="45651" rIns="91303" bIns="45651"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08981"/>
            <a:ext cx="2944283" cy="495300"/>
          </a:xfrm>
          <a:prstGeom prst="rect">
            <a:avLst/>
          </a:prstGeom>
        </p:spPr>
        <p:txBody>
          <a:bodyPr vert="horz" lIns="91303" tIns="45651" rIns="91303" bIns="45651"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8645" y="9408981"/>
            <a:ext cx="2944283" cy="495300"/>
          </a:xfrm>
          <a:prstGeom prst="rect">
            <a:avLst/>
          </a:prstGeom>
        </p:spPr>
        <p:txBody>
          <a:bodyPr vert="horz" lIns="91303" tIns="45651" rIns="91303" bIns="45651" rtlCol="0" anchor="b"/>
          <a:lstStyle>
            <a:lvl1pPr algn="r">
              <a:defRPr sz="1200"/>
            </a:lvl1pPr>
          </a:lstStyle>
          <a:p>
            <a:fld id="{2C983F3E-E098-444D-A882-4035123C556A}" type="slidenum">
              <a:rPr lang="fr-FR" smtClean="0"/>
              <a:t>‹#›</a:t>
            </a:fld>
            <a:endParaRPr lang="fr-FR"/>
          </a:p>
        </p:txBody>
      </p:sp>
    </p:spTree>
    <p:extLst>
      <p:ext uri="{BB962C8B-B14F-4D97-AF65-F5344CB8AC3E}">
        <p14:creationId xmlns:p14="http://schemas.microsoft.com/office/powerpoint/2010/main" val="3440629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828799" y="3200773"/>
            <a:ext cx="8534400" cy="1752600"/>
          </a:xfrm>
        </p:spPr>
        <p:txBody>
          <a:bodyPr/>
          <a:lstStyle>
            <a:lvl1pPr marL="0" indent="0" algn="ctr">
              <a:buNone/>
              <a:defRPr b="1" baseline="0">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fr-FR" dirty="0"/>
          </a:p>
        </p:txBody>
      </p:sp>
      <p:sp>
        <p:nvSpPr>
          <p:cNvPr id="18" name="ZoneTexte 17"/>
          <p:cNvSpPr txBox="1"/>
          <p:nvPr userDrawn="1"/>
        </p:nvSpPr>
        <p:spPr>
          <a:xfrm>
            <a:off x="2591610" y="6381328"/>
            <a:ext cx="7008779" cy="338554"/>
          </a:xfrm>
          <a:prstGeom prst="rect">
            <a:avLst/>
          </a:prstGeom>
          <a:noFill/>
        </p:spPr>
        <p:txBody>
          <a:bodyPr wrap="square" rtlCol="0">
            <a:spAutoFit/>
          </a:bodyPr>
          <a:lstStyle/>
          <a:p>
            <a:pPr algn="ctr"/>
            <a:r>
              <a:rPr lang="en-US" sz="1600" b="0" i="0" kern="1200" dirty="0">
                <a:solidFill>
                  <a:srgbClr val="002060"/>
                </a:solidFill>
                <a:effectLst/>
                <a:latin typeface="Century Gothic" panose="020B0502020202020204" pitchFamily="34" charset="0"/>
                <a:ea typeface="+mn-ea"/>
                <a:cs typeface="+mn-cs"/>
              </a:rPr>
              <a:t>Enhancing governance through internal audit</a:t>
            </a:r>
            <a:endParaRPr lang="fr-FR" sz="1600" dirty="0">
              <a:solidFill>
                <a:srgbClr val="002060"/>
              </a:solidFill>
              <a:latin typeface="Century Gothic" panose="020B0502020202020204" pitchFamily="34" charset="0"/>
            </a:endParaRPr>
          </a:p>
        </p:txBody>
      </p:sp>
      <p:sp>
        <p:nvSpPr>
          <p:cNvPr id="14" name="Triangle rectangle 13"/>
          <p:cNvSpPr/>
          <p:nvPr userDrawn="1"/>
        </p:nvSpPr>
        <p:spPr>
          <a:xfrm rot="10800000" flipV="1">
            <a:off x="3023659" y="764706"/>
            <a:ext cx="9121013" cy="1008111"/>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pic>
        <p:nvPicPr>
          <p:cNvPr id="4" name="Imagem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988" y="382420"/>
            <a:ext cx="2074622" cy="1390398"/>
          </a:xfrm>
          <a:prstGeom prst="rect">
            <a:avLst/>
          </a:prstGeom>
        </p:spPr>
      </p:pic>
      <p:cxnSp>
        <p:nvCxnSpPr>
          <p:cNvPr id="13" name="Conexão reta 12"/>
          <p:cNvCxnSpPr/>
          <p:nvPr userDrawn="1"/>
        </p:nvCxnSpPr>
        <p:spPr>
          <a:xfrm>
            <a:off x="735627" y="6165304"/>
            <a:ext cx="10720747" cy="0"/>
          </a:xfrm>
          <a:prstGeom prst="line">
            <a:avLst/>
          </a:prstGeom>
          <a:ln w="38100">
            <a:solidFill>
              <a:srgbClr val="78C5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81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641672" y="1551376"/>
            <a:ext cx="10940728" cy="4224387"/>
          </a:xfrm>
        </p:spPr>
        <p:txBody>
          <a:bodyPr/>
          <a:lstStyle>
            <a:lvl1pPr>
              <a:defRPr>
                <a:solidFill>
                  <a:srgbClr val="001743"/>
                </a:solidFill>
              </a:defRPr>
            </a:lvl1pPr>
            <a:lvl2pPr>
              <a:defRPr>
                <a:solidFill>
                  <a:srgbClr val="001743"/>
                </a:solidFill>
              </a:defRPr>
            </a:lvl2pPr>
            <a:lvl3pPr>
              <a:defRPr>
                <a:solidFill>
                  <a:srgbClr val="001743"/>
                </a:solidFill>
              </a:defRPr>
            </a:lvl3pPr>
            <a:lvl4pPr>
              <a:defRPr>
                <a:solidFill>
                  <a:srgbClr val="001743"/>
                </a:solidFill>
              </a:defRPr>
            </a:lvl4pPr>
            <a:lvl5pPr>
              <a:defRPr>
                <a:solidFill>
                  <a:srgbClr val="001743"/>
                </a:solidFill>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10" name="Imagem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5314" y="6114736"/>
            <a:ext cx="908571" cy="608918"/>
          </a:xfrm>
          <a:prstGeom prst="rect">
            <a:avLst/>
          </a:prstGeom>
        </p:spPr>
      </p:pic>
      <p:cxnSp>
        <p:nvCxnSpPr>
          <p:cNvPr id="5" name="Conexão reta 4"/>
          <p:cNvCxnSpPr/>
          <p:nvPr userDrawn="1"/>
        </p:nvCxnSpPr>
        <p:spPr>
          <a:xfrm>
            <a:off x="861653" y="6114736"/>
            <a:ext cx="10720747" cy="0"/>
          </a:xfrm>
          <a:prstGeom prst="line">
            <a:avLst/>
          </a:prstGeom>
          <a:ln w="38100">
            <a:solidFill>
              <a:srgbClr val="78C5D9"/>
            </a:solidFill>
          </a:ln>
        </p:spPr>
        <p:style>
          <a:lnRef idx="1">
            <a:schemeClr val="accent1"/>
          </a:lnRef>
          <a:fillRef idx="0">
            <a:schemeClr val="accent1"/>
          </a:fillRef>
          <a:effectRef idx="0">
            <a:schemeClr val="accent1"/>
          </a:effectRef>
          <a:fontRef idx="minor">
            <a:schemeClr val="tx1"/>
          </a:fontRef>
        </p:style>
      </p:cxnSp>
      <p:sp>
        <p:nvSpPr>
          <p:cNvPr id="13" name="ZoneTexte 17"/>
          <p:cNvSpPr txBox="1"/>
          <p:nvPr userDrawn="1"/>
        </p:nvSpPr>
        <p:spPr>
          <a:xfrm>
            <a:off x="2607646" y="6210063"/>
            <a:ext cx="7008779" cy="338554"/>
          </a:xfrm>
          <a:prstGeom prst="rect">
            <a:avLst/>
          </a:prstGeom>
          <a:noFill/>
        </p:spPr>
        <p:txBody>
          <a:bodyPr wrap="square" rtlCol="0">
            <a:spAutoFit/>
          </a:bodyPr>
          <a:lstStyle/>
          <a:p>
            <a:pPr algn="ctr"/>
            <a:r>
              <a:rPr lang="en-US" sz="1600" b="0" i="0" kern="1200" dirty="0">
                <a:solidFill>
                  <a:srgbClr val="001743"/>
                </a:solidFill>
                <a:effectLst/>
                <a:latin typeface="Century Gothic" panose="020B0502020202020204" pitchFamily="34" charset="0"/>
                <a:ea typeface="+mn-ea"/>
                <a:cs typeface="+mn-cs"/>
              </a:rPr>
              <a:t>Enhancing governance through internal audit</a:t>
            </a:r>
            <a:endParaRPr lang="fr-FR" sz="1600" dirty="0">
              <a:solidFill>
                <a:srgbClr val="001743"/>
              </a:solidFill>
              <a:latin typeface="Century Gothic" panose="020B0502020202020204" pitchFamily="34" charset="0"/>
            </a:endParaRPr>
          </a:p>
        </p:txBody>
      </p:sp>
    </p:spTree>
    <p:extLst>
      <p:ext uri="{BB962C8B-B14F-4D97-AF65-F5344CB8AC3E}">
        <p14:creationId xmlns:p14="http://schemas.microsoft.com/office/powerpoint/2010/main" val="3900202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userDrawn="1">
            <p:ph type="title"/>
          </p:nvPr>
        </p:nvSpPr>
        <p:spPr>
          <a:xfrm>
            <a:off x="963084" y="4406901"/>
            <a:ext cx="10363200" cy="1362075"/>
          </a:xfrm>
        </p:spPr>
        <p:txBody>
          <a:bodyPr anchor="t"/>
          <a:lstStyle>
            <a:lvl1pPr algn="l">
              <a:defRPr sz="4000" b="1" cap="all">
                <a:solidFill>
                  <a:srgbClr val="001743"/>
                </a:solidFill>
              </a:defRPr>
            </a:lvl1pPr>
          </a:lstStyle>
          <a:p>
            <a:r>
              <a:rPr lang="fr-FR" dirty="0"/>
              <a:t>Modifiez le style du titre</a:t>
            </a:r>
          </a:p>
        </p:txBody>
      </p:sp>
      <p:sp>
        <p:nvSpPr>
          <p:cNvPr id="3" name="Espace réservé du texte 2"/>
          <p:cNvSpPr>
            <a:spLocks noGrp="1"/>
          </p:cNvSpPr>
          <p:nvPr userDrawn="1">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Modifiez les styles du texte du masque</a:t>
            </a:r>
          </a:p>
        </p:txBody>
      </p:sp>
      <p:pic>
        <p:nvPicPr>
          <p:cNvPr id="13" name="Imagem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7291" y="656065"/>
            <a:ext cx="2344360" cy="1571174"/>
          </a:xfrm>
          <a:prstGeom prst="rect">
            <a:avLst/>
          </a:prstGeom>
        </p:spPr>
      </p:pic>
      <p:sp>
        <p:nvSpPr>
          <p:cNvPr id="14" name="ZoneTexte 17"/>
          <p:cNvSpPr txBox="1"/>
          <p:nvPr userDrawn="1"/>
        </p:nvSpPr>
        <p:spPr>
          <a:xfrm>
            <a:off x="2591610" y="6381328"/>
            <a:ext cx="7008779" cy="338554"/>
          </a:xfrm>
          <a:prstGeom prst="rect">
            <a:avLst/>
          </a:prstGeom>
          <a:noFill/>
        </p:spPr>
        <p:txBody>
          <a:bodyPr wrap="square" rtlCol="0">
            <a:spAutoFit/>
          </a:bodyPr>
          <a:lstStyle/>
          <a:p>
            <a:pPr algn="ctr"/>
            <a:r>
              <a:rPr lang="en-US" sz="1600" b="0" i="0" kern="1200" dirty="0">
                <a:solidFill>
                  <a:srgbClr val="002060"/>
                </a:solidFill>
                <a:effectLst/>
                <a:latin typeface="Century Gothic" panose="020B0502020202020204" pitchFamily="34" charset="0"/>
                <a:ea typeface="+mn-ea"/>
                <a:cs typeface="+mn-cs"/>
              </a:rPr>
              <a:t>Enhancing governance through internal audit</a:t>
            </a:r>
            <a:endParaRPr lang="fr-FR" sz="16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228922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iapositivo de título">
    <p:spTree>
      <p:nvGrpSpPr>
        <p:cNvPr id="1" name=""/>
        <p:cNvGrpSpPr/>
        <p:nvPr/>
      </p:nvGrpSpPr>
      <p:grpSpPr>
        <a:xfrm>
          <a:off x="0" y="0"/>
          <a:ext cx="0" cy="0"/>
          <a:chOff x="0" y="0"/>
          <a:chExt cx="0" cy="0"/>
        </a:xfrm>
      </p:grpSpPr>
      <p:sp>
        <p:nvSpPr>
          <p:cNvPr id="5" name="Marcador de Posição do Rodapé 4"/>
          <p:cNvSpPr>
            <a:spLocks noGrp="1"/>
          </p:cNvSpPr>
          <p:nvPr>
            <p:ph type="ftr" sz="quarter" idx="11"/>
          </p:nvPr>
        </p:nvSpPr>
        <p:spPr>
          <a:xfrm>
            <a:off x="4091608" y="5376776"/>
            <a:ext cx="4403035" cy="365125"/>
          </a:xfrm>
        </p:spPr>
        <p:txBody>
          <a:bodyPr/>
          <a:lstStyle>
            <a:lvl1pPr>
              <a:defRPr sz="1400" b="0">
                <a:solidFill>
                  <a:srgbClr val="001743"/>
                </a:solidFill>
              </a:defRPr>
            </a:lvl1pPr>
          </a:lstStyle>
          <a:p>
            <a:endParaRPr lang="pt-PT" dirty="0"/>
          </a:p>
        </p:txBody>
      </p:sp>
      <p:sp>
        <p:nvSpPr>
          <p:cNvPr id="7" name="Sous-titre 2"/>
          <p:cNvSpPr>
            <a:spLocks noGrp="1"/>
          </p:cNvSpPr>
          <p:nvPr>
            <p:ph type="subTitle" idx="1" hasCustomPrompt="1"/>
          </p:nvPr>
        </p:nvSpPr>
        <p:spPr>
          <a:xfrm>
            <a:off x="1828799" y="3200773"/>
            <a:ext cx="8534400" cy="1752600"/>
          </a:xfrm>
        </p:spPr>
        <p:txBody>
          <a:bodyPr>
            <a:normAutofit/>
          </a:bodyPr>
          <a:lstStyle>
            <a:lvl1pPr marL="0" indent="0" algn="ctr">
              <a:buNone/>
              <a:defRPr sz="3200" b="1" baseline="0">
                <a:solidFill>
                  <a:srgbClr val="001743"/>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Name of the </a:t>
            </a:r>
            <a:r>
              <a:rPr lang="fr-FR" dirty="0" err="1"/>
              <a:t>Committee</a:t>
            </a:r>
            <a:r>
              <a:rPr lang="fr-FR" dirty="0"/>
              <a:t> </a:t>
            </a:r>
          </a:p>
          <a:p>
            <a:r>
              <a:rPr lang="fr-FR" dirty="0"/>
              <a:t>Place | Date</a:t>
            </a:r>
          </a:p>
        </p:txBody>
      </p:sp>
      <p:pic>
        <p:nvPicPr>
          <p:cNvPr id="8" name="Image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988" y="382420"/>
            <a:ext cx="2074622" cy="1390398"/>
          </a:xfrm>
          <a:prstGeom prst="rect">
            <a:avLst/>
          </a:prstGeom>
        </p:spPr>
      </p:pic>
      <p:cxnSp>
        <p:nvCxnSpPr>
          <p:cNvPr id="9" name="Conexão reta 8"/>
          <p:cNvCxnSpPr/>
          <p:nvPr userDrawn="1"/>
        </p:nvCxnSpPr>
        <p:spPr>
          <a:xfrm>
            <a:off x="735627" y="6165304"/>
            <a:ext cx="10720747" cy="0"/>
          </a:xfrm>
          <a:prstGeom prst="line">
            <a:avLst/>
          </a:prstGeom>
          <a:ln w="38100">
            <a:solidFill>
              <a:srgbClr val="78C5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7265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dirty="0"/>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b="0">
                <a:solidFill>
                  <a:srgbClr val="001743"/>
                </a:solidFill>
              </a:defRPr>
            </a:lvl1pPr>
          </a:lstStyle>
          <a:p>
            <a:fld id="{343B82EA-5CB1-4B53-B66C-C65F650C29FB}" type="slidenum">
              <a:rPr lang="fr-FR" smtClean="0"/>
              <a:pPr/>
              <a:t>‹#›</a:t>
            </a:fld>
            <a:endParaRPr lang="fr-FR" dirty="0"/>
          </a:p>
        </p:txBody>
      </p:sp>
      <p:sp>
        <p:nvSpPr>
          <p:cNvPr id="7" name="Rectangle 6"/>
          <p:cNvSpPr/>
          <p:nvPr userDrawn="1"/>
        </p:nvSpPr>
        <p:spPr>
          <a:xfrm>
            <a:off x="0" y="0"/>
            <a:ext cx="12192000" cy="6858000"/>
          </a:xfrm>
          <a:prstGeom prst="rect">
            <a:avLst/>
          </a:prstGeom>
          <a:noFill/>
          <a:ln w="2317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a:p>
        </p:txBody>
      </p:sp>
      <p:sp>
        <p:nvSpPr>
          <p:cNvPr id="8" name="ZoneTexte 7"/>
          <p:cNvSpPr txBox="1"/>
          <p:nvPr userDrawn="1"/>
        </p:nvSpPr>
        <p:spPr>
          <a:xfrm>
            <a:off x="527381" y="6688723"/>
            <a:ext cx="7008779" cy="338554"/>
          </a:xfrm>
          <a:prstGeom prst="rect">
            <a:avLst/>
          </a:prstGeom>
          <a:noFill/>
        </p:spPr>
        <p:txBody>
          <a:bodyPr wrap="square" rtlCol="0">
            <a:spAutoFit/>
          </a:bodyPr>
          <a:lstStyle/>
          <a:p>
            <a:r>
              <a:rPr lang="en-US" sz="1600" b="0" i="0" kern="1200" dirty="0">
                <a:solidFill>
                  <a:schemeClr val="bg1"/>
                </a:solidFill>
                <a:effectLst/>
                <a:latin typeface="+mn-lt"/>
                <a:ea typeface="+mn-ea"/>
                <a:cs typeface="+mn-cs"/>
              </a:rPr>
              <a:t>Enhancing governance through internal audit</a:t>
            </a:r>
            <a:endParaRPr lang="fr-FR" sz="1600" dirty="0">
              <a:solidFill>
                <a:schemeClr val="bg1"/>
              </a:solidFill>
            </a:endParaRPr>
          </a:p>
        </p:txBody>
      </p:sp>
      <p:sp>
        <p:nvSpPr>
          <p:cNvPr id="9" name="ZoneTexte 8"/>
          <p:cNvSpPr txBox="1"/>
          <p:nvPr userDrawn="1"/>
        </p:nvSpPr>
        <p:spPr>
          <a:xfrm>
            <a:off x="9936427" y="6688723"/>
            <a:ext cx="2208245" cy="338554"/>
          </a:xfrm>
          <a:prstGeom prst="rect">
            <a:avLst/>
          </a:prstGeom>
          <a:noFill/>
        </p:spPr>
        <p:txBody>
          <a:bodyPr wrap="square" rtlCol="0">
            <a:spAutoFit/>
          </a:bodyPr>
          <a:lstStyle/>
          <a:p>
            <a:r>
              <a:rPr lang="fr-FR" sz="1600" dirty="0">
                <a:solidFill>
                  <a:schemeClr val="bg1"/>
                </a:solidFill>
              </a:rPr>
              <a:t>www.eciia.eu</a:t>
            </a:r>
          </a:p>
        </p:txBody>
      </p:sp>
    </p:spTree>
    <p:extLst>
      <p:ext uri="{BB962C8B-B14F-4D97-AF65-F5344CB8AC3E}">
        <p14:creationId xmlns:p14="http://schemas.microsoft.com/office/powerpoint/2010/main" val="3324441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dt="0"/>
  <p:txStyles>
    <p:titleStyle>
      <a:lvl1pPr algn="l" defTabSz="914400" rtl="0" eaLnBrk="1" latinLnBrk="0" hangingPunct="1">
        <a:spcBef>
          <a:spcPct val="0"/>
        </a:spcBef>
        <a:buNone/>
        <a:defRPr sz="4400" b="1" kern="1200">
          <a:solidFill>
            <a:srgbClr val="001743"/>
          </a:solidFill>
          <a:latin typeface="Century Gothic" panose="020B0502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1743"/>
          </a:solidFill>
          <a:latin typeface="Century Gothic" panose="020B0502020202020204" pitchFamily="34" charset="0"/>
          <a:ea typeface="+mn-ea"/>
          <a:cs typeface="+mn-cs"/>
        </a:defRPr>
      </a:lvl1pPr>
      <a:lvl2pPr marL="457200" indent="0" algn="l" defTabSz="914400" rtl="0" eaLnBrk="1" latinLnBrk="0" hangingPunct="1">
        <a:spcBef>
          <a:spcPct val="20000"/>
        </a:spcBef>
        <a:buClr>
          <a:srgbClr val="FCB813"/>
        </a:buClr>
        <a:buSzPct val="110000"/>
        <a:buFont typeface="Courier New" panose="02070309020205020404" pitchFamily="49" charset="0"/>
        <a:buNone/>
        <a:defRPr sz="2800" kern="1200">
          <a:solidFill>
            <a:srgbClr val="001743"/>
          </a:solidFill>
          <a:latin typeface="Century Gothic" panose="020B0502020202020204" pitchFamily="34" charset="0"/>
          <a:ea typeface="+mn-ea"/>
          <a:cs typeface="+mn-cs"/>
        </a:defRPr>
      </a:lvl2pPr>
      <a:lvl3pPr marL="914400" indent="0" algn="l" defTabSz="914400" rtl="0" eaLnBrk="1" latinLnBrk="0" hangingPunct="1">
        <a:spcBef>
          <a:spcPct val="20000"/>
        </a:spcBef>
        <a:buFont typeface="Arial" panose="020B0604020202020204" pitchFamily="34" charset="0"/>
        <a:buNone/>
        <a:defRPr sz="2400" kern="1200">
          <a:solidFill>
            <a:srgbClr val="001743"/>
          </a:solidFill>
          <a:latin typeface="Century Gothic" panose="020B0502020202020204" pitchFamily="34" charset="0"/>
          <a:ea typeface="+mn-ea"/>
          <a:cs typeface="+mn-cs"/>
        </a:defRPr>
      </a:lvl3pPr>
      <a:lvl4pPr marL="1371600" indent="0" algn="l" defTabSz="914400" rtl="0" eaLnBrk="1" latinLnBrk="0" hangingPunct="1">
        <a:spcBef>
          <a:spcPct val="20000"/>
        </a:spcBef>
        <a:buClr>
          <a:srgbClr val="FCB813"/>
        </a:buClr>
        <a:buFont typeface="Arial" panose="020B0604020202020204" pitchFamily="34" charset="0"/>
        <a:buNone/>
        <a:defRPr sz="2000" kern="1200">
          <a:solidFill>
            <a:srgbClr val="001743"/>
          </a:solidFill>
          <a:latin typeface="Century Gothic" panose="020B0502020202020204" pitchFamily="34" charset="0"/>
          <a:ea typeface="+mn-ea"/>
          <a:cs typeface="+mn-cs"/>
        </a:defRPr>
      </a:lvl4pPr>
      <a:lvl5pPr marL="1828800" indent="0" algn="l" defTabSz="914400" rtl="0" eaLnBrk="1" latinLnBrk="0" hangingPunct="1">
        <a:spcBef>
          <a:spcPct val="20000"/>
        </a:spcBef>
        <a:buFont typeface="Wingdings" panose="05000000000000000000" pitchFamily="2" charset="2"/>
        <a:buNone/>
        <a:defRPr sz="2000" kern="1200">
          <a:solidFill>
            <a:srgbClr val="001743"/>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European_Banking_Authority"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European_Banking_Authority"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runtonbidwriting.co.uk/top-5-forthcoming-public-sector-recruitment-bids/" TargetMode="Externa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info@eciia.eu" TargetMode="External"/><Relationship Id="rId7" Type="http://schemas.openxmlformats.org/officeDocument/2006/relationships/image" Target="../media/image18.png"/><Relationship Id="rId2" Type="http://schemas.openxmlformats.org/officeDocument/2006/relationships/hyperlink" Target="http://www.eciia.eu/" TargetMode="External"/><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ipkitten.blogspot.com/2015/12/breaking-eu-commission-unveils-next.html" TargetMode="Externa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pkitten.blogspot.com/2015/12/breaking-eu-commission-unveils-next.html"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ecoda.us13.list-manage.com/track/click?u=d792cefa24157f7384bbfa8e6&amp;id=49e6de0704&amp;e=71e96b862a" TargetMode="External"/><Relationship Id="rId1" Type="http://schemas.openxmlformats.org/officeDocument/2006/relationships/slideLayout" Target="../slideLayouts/slideLayout2.xml"/><Relationship Id="rId4" Type="http://schemas.openxmlformats.org/officeDocument/2006/relationships/hyperlink" Target="http://ipkitten.blogspot.com/2015/12/breaking-eu-commission-unveils-next.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ecoda.us13.list-manage.com/track/click?u=d792cefa24157f7384bbfa8e6&amp;id=c38183e8a9&amp;e=71e96b862a" TargetMode="External"/><Relationship Id="rId1" Type="http://schemas.openxmlformats.org/officeDocument/2006/relationships/slideLayout" Target="../slideLayouts/slideLayout2.xml"/><Relationship Id="rId4" Type="http://schemas.openxmlformats.org/officeDocument/2006/relationships/hyperlink" Target="https://www.accountancyeurope.eu/events/iaasb-eer-assur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ecoda.us13.list-manage.com/track/click?u=d792cefa24157f7384bbfa8e6&amp;id=f2d289f347&amp;e=71e96b862a" TargetMode="External"/><Relationship Id="rId1" Type="http://schemas.openxmlformats.org/officeDocument/2006/relationships/slideLayout" Target="../slideLayouts/slideLayout2.xml"/><Relationship Id="rId4" Type="http://schemas.openxmlformats.org/officeDocument/2006/relationships/hyperlink" Target="http://ipkitten.blogspot.com/2015/12/breaking-eu-commission-unveils-next.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ecoda.us13.list-manage.com/track/click?u=d792cefa24157f7384bbfa8e6&amp;id=ff7dbb0ea0&amp;e=71e96b862a" TargetMode="External"/><Relationship Id="rId1" Type="http://schemas.openxmlformats.org/officeDocument/2006/relationships/slideLayout" Target="../slideLayouts/slideLayout2.xml"/><Relationship Id="rId4" Type="http://schemas.openxmlformats.org/officeDocument/2006/relationships/hyperlink" Target="http://ipkitten.blogspot.com/2015/12/breaking-eu-commission-unveils-next.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1972816" y="2912741"/>
            <a:ext cx="8534400" cy="1752600"/>
          </a:xfrm>
        </p:spPr>
        <p:txBody>
          <a:bodyPr>
            <a:normAutofit/>
          </a:bodyPr>
          <a:lstStyle/>
          <a:p>
            <a:r>
              <a:rPr lang="pt-PT" sz="4000" dirty="0">
                <a:solidFill>
                  <a:srgbClr val="001743"/>
                </a:solidFill>
              </a:rPr>
              <a:t>ECIIA News</a:t>
            </a:r>
          </a:p>
          <a:p>
            <a:r>
              <a:rPr lang="pt-PT" sz="4000" dirty="0">
                <a:solidFill>
                  <a:srgbClr val="001743"/>
                </a:solidFill>
              </a:rPr>
              <a:t>February 2020</a:t>
            </a: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76520" y="404664"/>
            <a:ext cx="1080121" cy="1080121"/>
          </a:xfrm>
          <a:prstGeom prst="rect">
            <a:avLst/>
          </a:prstGeom>
        </p:spPr>
      </p:pic>
    </p:spTree>
    <p:extLst>
      <p:ext uri="{BB962C8B-B14F-4D97-AF65-F5344CB8AC3E}">
        <p14:creationId xmlns:p14="http://schemas.microsoft.com/office/powerpoint/2010/main" val="4151837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6CB2CB1-750E-449B-A36C-AEBAA97A578B}"/>
              </a:ext>
            </a:extLst>
          </p:cNvPr>
          <p:cNvSpPr>
            <a:spLocks noGrp="1"/>
          </p:cNvSpPr>
          <p:nvPr>
            <p:ph type="title"/>
          </p:nvPr>
        </p:nvSpPr>
        <p:spPr>
          <a:xfrm>
            <a:off x="609600" y="274638"/>
            <a:ext cx="10972800" cy="1143000"/>
          </a:xfrm>
        </p:spPr>
        <p:txBody>
          <a:bodyPr/>
          <a:lstStyle/>
          <a:p>
            <a:r>
              <a:rPr lang="en-GB" dirty="0"/>
              <a:t>EIOPA’s Key Priorities for 2020:</a:t>
            </a:r>
          </a:p>
        </p:txBody>
      </p:sp>
      <p:sp>
        <p:nvSpPr>
          <p:cNvPr id="5" name="TextBox 4">
            <a:extLst>
              <a:ext uri="{FF2B5EF4-FFF2-40B4-BE49-F238E27FC236}">
                <a16:creationId xmlns:a16="http://schemas.microsoft.com/office/drawing/2014/main" id="{5871963E-B972-4AAA-8C45-D12234BA38FC}"/>
              </a:ext>
            </a:extLst>
          </p:cNvPr>
          <p:cNvSpPr txBox="1"/>
          <p:nvPr/>
        </p:nvSpPr>
        <p:spPr>
          <a:xfrm>
            <a:off x="335360" y="1417638"/>
            <a:ext cx="10945216" cy="4524315"/>
          </a:xfrm>
          <a:prstGeom prst="rect">
            <a:avLst/>
          </a:prstGeom>
          <a:noFill/>
        </p:spPr>
        <p:txBody>
          <a:bodyPr wrap="square" rtlCol="0">
            <a:spAutoFit/>
          </a:bodyPr>
          <a:lstStyle/>
          <a:p>
            <a:pPr marL="457200" indent="-457200">
              <a:buFontTx/>
              <a:buChar char="-"/>
            </a:pPr>
            <a:r>
              <a:rPr lang="en-GB" sz="2400" b="1" dirty="0">
                <a:latin typeface="Century Gothic" panose="020B0502020202020204" pitchFamily="34" charset="0"/>
              </a:rPr>
              <a:t>Digitalisation &amp; Cyber:</a:t>
            </a:r>
            <a:r>
              <a:rPr lang="en-GB" sz="2400" dirty="0">
                <a:latin typeface="Century Gothic" panose="020B0502020202020204" pitchFamily="34" charset="0"/>
              </a:rPr>
              <a:t> EIOPA will focus on the impact of new technology enabled business models and the use of the new technologies for supervisory purposes. </a:t>
            </a:r>
          </a:p>
          <a:p>
            <a:pPr marL="457200" indent="-457200">
              <a:buFontTx/>
              <a:buChar char="-"/>
            </a:pPr>
            <a:r>
              <a:rPr lang="en-GB" sz="2400" dirty="0">
                <a:latin typeface="Century Gothic" panose="020B0502020202020204" pitchFamily="34" charset="0"/>
              </a:rPr>
              <a:t>Furthering the </a:t>
            </a:r>
            <a:r>
              <a:rPr lang="en-GB" sz="2400" b="1" dirty="0">
                <a:latin typeface="Century Gothic" panose="020B0502020202020204" pitchFamily="34" charset="0"/>
              </a:rPr>
              <a:t>Sustainable Finance agenda:</a:t>
            </a:r>
            <a:r>
              <a:rPr lang="en-GB" sz="2400" dirty="0">
                <a:latin typeface="Century Gothic" panose="020B0502020202020204" pitchFamily="34" charset="0"/>
              </a:rPr>
              <a:t> EIOPA has a sustainable finance action plan and will further this work and contribute to ensure the reflection of ESG factors in relevant regulation as well as in its risk assessments. </a:t>
            </a:r>
          </a:p>
          <a:p>
            <a:pPr marL="457200" indent="-457200">
              <a:buFontTx/>
              <a:buChar char="-"/>
            </a:pPr>
            <a:r>
              <a:rPr lang="en-GB" sz="2400" dirty="0">
                <a:latin typeface="Century Gothic" panose="020B0502020202020204" pitchFamily="34" charset="0"/>
              </a:rPr>
              <a:t>EIOPA aims to lead convergence towards </a:t>
            </a:r>
            <a:r>
              <a:rPr lang="en-GB" sz="2400" b="1" dirty="0">
                <a:latin typeface="Century Gothic" panose="020B0502020202020204" pitchFamily="34" charset="0"/>
              </a:rPr>
              <a:t>high-quality prudential supervision throughout the EU</a:t>
            </a:r>
            <a:r>
              <a:rPr lang="en-GB" sz="2400" dirty="0">
                <a:latin typeface="Century Gothic" panose="020B0502020202020204" pitchFamily="34" charset="0"/>
              </a:rPr>
              <a:t>: This will include nation-wide strategic supervisory priorities and the development of cross-border cooperation platforms to enhance effectiveness. </a:t>
            </a:r>
          </a:p>
          <a:p>
            <a:pPr marL="457200" indent="-457200">
              <a:buFontTx/>
              <a:buChar char="-"/>
            </a:pPr>
            <a:endParaRPr lang="en-GB" sz="2400" dirty="0">
              <a:latin typeface="Century Gothic" panose="020B0502020202020204" pitchFamily="34" charset="0"/>
            </a:endParaRPr>
          </a:p>
        </p:txBody>
      </p:sp>
      <p:pic>
        <p:nvPicPr>
          <p:cNvPr id="6" name="Picture 5">
            <a:extLst>
              <a:ext uri="{FF2B5EF4-FFF2-40B4-BE49-F238E27FC236}">
                <a16:creationId xmlns:a16="http://schemas.microsoft.com/office/drawing/2014/main" id="{27706076-857B-4D25-8A22-E3BBA2636028}"/>
              </a:ext>
            </a:extLst>
          </p:cNvPr>
          <p:cNvPicPr>
            <a:picLocks noChangeAspect="1"/>
          </p:cNvPicPr>
          <p:nvPr/>
        </p:nvPicPr>
        <p:blipFill>
          <a:blip r:embed="rId2"/>
          <a:stretch>
            <a:fillRect/>
          </a:stretch>
        </p:blipFill>
        <p:spPr>
          <a:xfrm>
            <a:off x="10800362" y="285856"/>
            <a:ext cx="1508907" cy="1668624"/>
          </a:xfrm>
          <a:prstGeom prst="rect">
            <a:avLst/>
          </a:prstGeom>
        </p:spPr>
      </p:pic>
    </p:spTree>
    <p:extLst>
      <p:ext uri="{BB962C8B-B14F-4D97-AF65-F5344CB8AC3E}">
        <p14:creationId xmlns:p14="http://schemas.microsoft.com/office/powerpoint/2010/main" val="1667225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5222B5-C215-4E7A-8BE6-35D2EE6BC6E5}"/>
              </a:ext>
            </a:extLst>
          </p:cNvPr>
          <p:cNvSpPr>
            <a:spLocks noGrp="1"/>
          </p:cNvSpPr>
          <p:nvPr>
            <p:ph type="title"/>
          </p:nvPr>
        </p:nvSpPr>
        <p:spPr>
          <a:xfrm>
            <a:off x="609600" y="274638"/>
            <a:ext cx="10972800" cy="1143000"/>
          </a:xfrm>
        </p:spPr>
        <p:txBody>
          <a:bodyPr/>
          <a:lstStyle/>
          <a:p>
            <a:r>
              <a:rPr lang="en-GB" dirty="0"/>
              <a:t>EIOPA’s Key Priorities for 2020 (2):</a:t>
            </a:r>
          </a:p>
        </p:txBody>
      </p:sp>
      <p:sp>
        <p:nvSpPr>
          <p:cNvPr id="5" name="TextBox 4">
            <a:extLst>
              <a:ext uri="{FF2B5EF4-FFF2-40B4-BE49-F238E27FC236}">
                <a16:creationId xmlns:a16="http://schemas.microsoft.com/office/drawing/2014/main" id="{67A87451-24E5-4D4F-9E7B-61D19C6D8904}"/>
              </a:ext>
            </a:extLst>
          </p:cNvPr>
          <p:cNvSpPr txBox="1"/>
          <p:nvPr/>
        </p:nvSpPr>
        <p:spPr>
          <a:xfrm>
            <a:off x="335360" y="1417638"/>
            <a:ext cx="10945216" cy="4524315"/>
          </a:xfrm>
          <a:prstGeom prst="rect">
            <a:avLst/>
          </a:prstGeom>
          <a:noFill/>
        </p:spPr>
        <p:txBody>
          <a:bodyPr wrap="square" rtlCol="0">
            <a:spAutoFit/>
          </a:bodyPr>
          <a:lstStyle/>
          <a:p>
            <a:pPr marL="457200" indent="-457200">
              <a:buFontTx/>
              <a:buChar char="-"/>
            </a:pPr>
            <a:r>
              <a:rPr lang="en-GB" sz="2400" dirty="0">
                <a:latin typeface="Century Gothic" panose="020B0502020202020204" pitchFamily="34" charset="0"/>
              </a:rPr>
              <a:t>Driving forward conduct of </a:t>
            </a:r>
            <a:r>
              <a:rPr lang="en-GB" sz="2400" b="1" dirty="0">
                <a:latin typeface="Century Gothic" panose="020B0502020202020204" pitchFamily="34" charset="0"/>
              </a:rPr>
              <a:t>business regulation and supervision:</a:t>
            </a:r>
            <a:r>
              <a:rPr lang="en-GB" sz="2400" dirty="0">
                <a:latin typeface="Century Gothic" panose="020B0502020202020204" pitchFamily="34" charset="0"/>
              </a:rPr>
              <a:t> EIOPA will enhance the information available to supervisors on consumer trends and retail risk indicators. </a:t>
            </a:r>
          </a:p>
          <a:p>
            <a:pPr marL="457200" indent="-457200">
              <a:buFontTx/>
              <a:buChar char="-"/>
            </a:pPr>
            <a:r>
              <a:rPr lang="en-GB" sz="2400" dirty="0">
                <a:latin typeface="Century Gothic" panose="020B0502020202020204" pitchFamily="34" charset="0"/>
              </a:rPr>
              <a:t>Strengthening the </a:t>
            </a:r>
            <a:r>
              <a:rPr lang="en-GB" sz="2400" b="1" dirty="0">
                <a:latin typeface="Century Gothic" panose="020B0502020202020204" pitchFamily="34" charset="0"/>
              </a:rPr>
              <a:t>financial stability of the insurance and occupational pensions sectors: </a:t>
            </a:r>
            <a:r>
              <a:rPr lang="en-GB" sz="2400" dirty="0">
                <a:latin typeface="Century Gothic" panose="020B0502020202020204" pitchFamily="34" charset="0"/>
              </a:rPr>
              <a:t>EIOPA aims to develop common methodologies for identifying financial institutions to be included in WU-wide assessments for the effect of environmental risks on those financial institutions. </a:t>
            </a:r>
          </a:p>
          <a:p>
            <a:pPr marL="457200" indent="-457200">
              <a:buFontTx/>
              <a:buChar char="-"/>
            </a:pPr>
            <a:r>
              <a:rPr lang="en-GB" sz="2400" dirty="0">
                <a:latin typeface="Century Gothic" panose="020B0502020202020204" pitchFamily="34" charset="0"/>
              </a:rPr>
              <a:t>Delivering </a:t>
            </a:r>
            <a:r>
              <a:rPr lang="en-GB" sz="2400" b="1" dirty="0">
                <a:latin typeface="Century Gothic" panose="020B0502020202020204" pitchFamily="34" charset="0"/>
              </a:rPr>
              <a:t>EIOPA’s mandate </a:t>
            </a:r>
            <a:r>
              <a:rPr lang="en-GB" sz="2400" dirty="0">
                <a:latin typeface="Century Gothic" panose="020B0502020202020204" pitchFamily="34" charset="0"/>
              </a:rPr>
              <a:t>effectively and efficiently: Maintaining the commitment to ensure transparency and accountability. EIOPA also plans to continue to undertake initiatives to make regulation for both insurance and pensions sectors available on the website. </a:t>
            </a:r>
          </a:p>
        </p:txBody>
      </p:sp>
      <p:pic>
        <p:nvPicPr>
          <p:cNvPr id="6" name="Picture 5">
            <a:extLst>
              <a:ext uri="{FF2B5EF4-FFF2-40B4-BE49-F238E27FC236}">
                <a16:creationId xmlns:a16="http://schemas.microsoft.com/office/drawing/2014/main" id="{5A4F0102-7E20-4C2E-B2AC-A8E315BB3F05}"/>
              </a:ext>
            </a:extLst>
          </p:cNvPr>
          <p:cNvPicPr>
            <a:picLocks noChangeAspect="1"/>
          </p:cNvPicPr>
          <p:nvPr/>
        </p:nvPicPr>
        <p:blipFill>
          <a:blip r:embed="rId2"/>
          <a:stretch>
            <a:fillRect/>
          </a:stretch>
        </p:blipFill>
        <p:spPr>
          <a:xfrm>
            <a:off x="10800362" y="285856"/>
            <a:ext cx="1508907" cy="1668624"/>
          </a:xfrm>
          <a:prstGeom prst="rect">
            <a:avLst/>
          </a:prstGeom>
        </p:spPr>
      </p:pic>
    </p:spTree>
    <p:extLst>
      <p:ext uri="{BB962C8B-B14F-4D97-AF65-F5344CB8AC3E}">
        <p14:creationId xmlns:p14="http://schemas.microsoft.com/office/powerpoint/2010/main" val="4643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FBAD4F-6108-4CEB-BD0B-C241ACBBAC4C}"/>
              </a:ext>
            </a:extLst>
          </p:cNvPr>
          <p:cNvSpPr>
            <a:spLocks noGrp="1"/>
          </p:cNvSpPr>
          <p:nvPr>
            <p:ph type="title"/>
          </p:nvPr>
        </p:nvSpPr>
        <p:spPr>
          <a:xfrm>
            <a:off x="609600" y="274638"/>
            <a:ext cx="10972800" cy="1143000"/>
          </a:xfrm>
        </p:spPr>
        <p:txBody>
          <a:bodyPr/>
          <a:lstStyle/>
          <a:p>
            <a:r>
              <a:rPr lang="en-GB" dirty="0"/>
              <a:t>EIOPA’s Key Priorities for 2020 (3):</a:t>
            </a:r>
          </a:p>
        </p:txBody>
      </p:sp>
      <p:sp>
        <p:nvSpPr>
          <p:cNvPr id="5" name="TextBox 4">
            <a:extLst>
              <a:ext uri="{FF2B5EF4-FFF2-40B4-BE49-F238E27FC236}">
                <a16:creationId xmlns:a16="http://schemas.microsoft.com/office/drawing/2014/main" id="{DA343DFB-FC8A-47CC-B7E6-A0056A2AE5F8}"/>
              </a:ext>
            </a:extLst>
          </p:cNvPr>
          <p:cNvSpPr txBox="1"/>
          <p:nvPr/>
        </p:nvSpPr>
        <p:spPr>
          <a:xfrm>
            <a:off x="335360" y="1417638"/>
            <a:ext cx="10945216" cy="4524315"/>
          </a:xfrm>
          <a:prstGeom prst="rect">
            <a:avLst/>
          </a:prstGeom>
          <a:noFill/>
        </p:spPr>
        <p:txBody>
          <a:bodyPr wrap="square" rtlCol="0">
            <a:spAutoFit/>
          </a:bodyPr>
          <a:lstStyle/>
          <a:p>
            <a:r>
              <a:rPr lang="en-GB" sz="2400" dirty="0">
                <a:latin typeface="Century Gothic" panose="020B0502020202020204" pitchFamily="34" charset="0"/>
              </a:rPr>
              <a:t>EIOPA has released its strategy for </a:t>
            </a:r>
            <a:r>
              <a:rPr lang="en-GB" sz="2400" b="1" dirty="0">
                <a:latin typeface="Century Gothic" panose="020B0502020202020204" pitchFamily="34" charset="0"/>
              </a:rPr>
              <a:t>cyber underwriting and supervisory technology.</a:t>
            </a:r>
            <a:r>
              <a:rPr lang="en-GB" sz="2400" dirty="0">
                <a:latin typeface="Century Gothic" panose="020B0502020202020204" pitchFamily="34" charset="0"/>
              </a:rPr>
              <a:t> The objective is to contribute to the building of a strong and reliable cyber insurance market. The conditions that are essential for resilient cyber insurance market are:</a:t>
            </a:r>
          </a:p>
          <a:p>
            <a:pPr marL="457200" indent="-457200">
              <a:buFontTx/>
              <a:buChar char="-"/>
            </a:pPr>
            <a:r>
              <a:rPr lang="en-GB" sz="2400" dirty="0">
                <a:latin typeface="Century Gothic" panose="020B0502020202020204" pitchFamily="34" charset="0"/>
              </a:rPr>
              <a:t>Appropriate cyber underwriting and risk management practices and corresponding promotion of such practices</a:t>
            </a:r>
          </a:p>
          <a:p>
            <a:pPr marL="457200" indent="-457200">
              <a:buFontTx/>
              <a:buChar char="-"/>
            </a:pPr>
            <a:r>
              <a:rPr lang="en-GB" sz="2400" dirty="0">
                <a:latin typeface="Century Gothic" panose="020B0502020202020204" pitchFamily="34" charset="0"/>
              </a:rPr>
              <a:t>Adequate assessment and mitigation tools to address potential systemic and extreme risk</a:t>
            </a:r>
          </a:p>
          <a:p>
            <a:pPr marL="457200" indent="-457200">
              <a:buFontTx/>
              <a:buChar char="-"/>
            </a:pPr>
            <a:r>
              <a:rPr lang="en-GB" sz="2400" dirty="0">
                <a:latin typeface="Century Gothic" panose="020B0502020202020204" pitchFamily="34" charset="0"/>
              </a:rPr>
              <a:t>A mutual understanding between policyholders and insurers of contractual definitions, conditions and terms</a:t>
            </a:r>
          </a:p>
          <a:p>
            <a:pPr marL="457200" indent="-457200">
              <a:buFontTx/>
              <a:buChar char="-"/>
            </a:pPr>
            <a:r>
              <a:rPr lang="en-GB" sz="2400" dirty="0">
                <a:latin typeface="Century Gothic" panose="020B0502020202020204" pitchFamily="34" charset="0"/>
              </a:rPr>
              <a:t>An adequate level and quality of data on cyber incidents available at a European level. </a:t>
            </a:r>
          </a:p>
        </p:txBody>
      </p:sp>
      <p:pic>
        <p:nvPicPr>
          <p:cNvPr id="6" name="Picture 5">
            <a:extLst>
              <a:ext uri="{FF2B5EF4-FFF2-40B4-BE49-F238E27FC236}">
                <a16:creationId xmlns:a16="http://schemas.microsoft.com/office/drawing/2014/main" id="{B811A936-9580-481B-91B3-592D9C2671CB}"/>
              </a:ext>
            </a:extLst>
          </p:cNvPr>
          <p:cNvPicPr>
            <a:picLocks noChangeAspect="1"/>
          </p:cNvPicPr>
          <p:nvPr/>
        </p:nvPicPr>
        <p:blipFill>
          <a:blip r:embed="rId2"/>
          <a:stretch>
            <a:fillRect/>
          </a:stretch>
        </p:blipFill>
        <p:spPr>
          <a:xfrm>
            <a:off x="10800362" y="285856"/>
            <a:ext cx="1508907" cy="1668624"/>
          </a:xfrm>
          <a:prstGeom prst="rect">
            <a:avLst/>
          </a:prstGeom>
        </p:spPr>
      </p:pic>
    </p:spTree>
    <p:extLst>
      <p:ext uri="{BB962C8B-B14F-4D97-AF65-F5344CB8AC3E}">
        <p14:creationId xmlns:p14="http://schemas.microsoft.com/office/powerpoint/2010/main" val="131521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2AEC7D-5B5B-4F62-8F59-6BAD5BA9F84D}"/>
              </a:ext>
            </a:extLst>
          </p:cNvPr>
          <p:cNvSpPr>
            <a:spLocks noGrp="1"/>
          </p:cNvSpPr>
          <p:nvPr>
            <p:ph type="title"/>
          </p:nvPr>
        </p:nvSpPr>
        <p:spPr/>
        <p:txBody>
          <a:bodyPr/>
          <a:lstStyle/>
          <a:p>
            <a:r>
              <a:rPr lang="fr-FR" dirty="0"/>
              <a:t>ECIIA </a:t>
            </a:r>
            <a:r>
              <a:rPr lang="fr-FR" dirty="0" err="1"/>
              <a:t>Insurance</a:t>
            </a:r>
            <a:r>
              <a:rPr lang="fr-FR" dirty="0"/>
              <a:t> </a:t>
            </a:r>
            <a:r>
              <a:rPr lang="fr-FR" dirty="0" err="1"/>
              <a:t>Committee</a:t>
            </a:r>
            <a:r>
              <a:rPr lang="fr-FR" dirty="0"/>
              <a:t> plan</a:t>
            </a:r>
          </a:p>
        </p:txBody>
      </p:sp>
      <p:sp>
        <p:nvSpPr>
          <p:cNvPr id="3" name="Espace réservé du contenu 2">
            <a:extLst>
              <a:ext uri="{FF2B5EF4-FFF2-40B4-BE49-F238E27FC236}">
                <a16:creationId xmlns:a16="http://schemas.microsoft.com/office/drawing/2014/main" id="{4408C49E-C259-4217-BAB6-0C17F1E35C00}"/>
              </a:ext>
            </a:extLst>
          </p:cNvPr>
          <p:cNvSpPr>
            <a:spLocks noGrp="1"/>
          </p:cNvSpPr>
          <p:nvPr>
            <p:ph idx="1"/>
          </p:nvPr>
        </p:nvSpPr>
        <p:spPr>
          <a:xfrm>
            <a:off x="609600" y="1916832"/>
            <a:ext cx="10940728" cy="4224387"/>
          </a:xfrm>
        </p:spPr>
        <p:txBody>
          <a:bodyPr>
            <a:normAutofit/>
          </a:bodyPr>
          <a:lstStyle/>
          <a:p>
            <a:pPr>
              <a:buFont typeface="Wingdings" panose="05000000000000000000" pitchFamily="2" charset="2"/>
              <a:buChar char="ü"/>
            </a:pPr>
            <a:r>
              <a:rPr lang="fr-FR" sz="2400" dirty="0"/>
              <a:t>Follow up on EIOPA Solvency </a:t>
            </a:r>
            <a:r>
              <a:rPr lang="fr-FR" sz="2400" dirty="0" err="1"/>
              <a:t>Review</a:t>
            </a:r>
            <a:r>
              <a:rPr lang="fr-FR" sz="2400" dirty="0"/>
              <a:t> consultation</a:t>
            </a:r>
          </a:p>
          <a:p>
            <a:pPr>
              <a:buFont typeface="Wingdings" panose="05000000000000000000" pitchFamily="2" charset="2"/>
              <a:buChar char="ü"/>
            </a:pPr>
            <a:r>
              <a:rPr lang="fr-FR" sz="2400" dirty="0"/>
              <a:t>New position </a:t>
            </a:r>
            <a:r>
              <a:rPr lang="fr-FR" sz="2400" dirty="0" err="1"/>
              <a:t>papers</a:t>
            </a:r>
            <a:r>
              <a:rPr lang="fr-FR" sz="2400" dirty="0"/>
              <a:t>:</a:t>
            </a:r>
          </a:p>
          <a:p>
            <a:pPr lvl="1"/>
            <a:r>
              <a:rPr lang="fr-FR" sz="2400" dirty="0"/>
              <a:t>-Outsourcing (in </a:t>
            </a:r>
            <a:r>
              <a:rPr lang="fr-FR" sz="2400" dirty="0" err="1"/>
              <a:t>parallel</a:t>
            </a:r>
            <a:r>
              <a:rPr lang="fr-FR" sz="2400" dirty="0"/>
              <a:t> </a:t>
            </a:r>
            <a:r>
              <a:rPr lang="fr-FR" sz="2400" dirty="0" err="1"/>
              <a:t>with</a:t>
            </a:r>
            <a:r>
              <a:rPr lang="fr-FR" sz="2400" dirty="0"/>
              <a:t> Banking </a:t>
            </a:r>
            <a:r>
              <a:rPr lang="fr-FR" sz="2400" dirty="0" err="1"/>
              <a:t>Committee</a:t>
            </a:r>
            <a:r>
              <a:rPr lang="fr-FR" sz="2400" dirty="0"/>
              <a:t> </a:t>
            </a:r>
            <a:r>
              <a:rPr lang="fr-FR" sz="2400" dirty="0" err="1"/>
              <a:t>paper</a:t>
            </a:r>
            <a:r>
              <a:rPr lang="fr-FR" sz="2400" dirty="0"/>
              <a:t>): draft to </a:t>
            </a:r>
            <a:r>
              <a:rPr lang="fr-FR" sz="2400" dirty="0" err="1"/>
              <a:t>be</a:t>
            </a:r>
            <a:r>
              <a:rPr lang="fr-FR" sz="2400" dirty="0"/>
              <a:t> </a:t>
            </a:r>
            <a:r>
              <a:rPr lang="fr-FR" sz="2400" dirty="0" err="1"/>
              <a:t>discussed</a:t>
            </a:r>
            <a:r>
              <a:rPr lang="fr-FR" sz="2400" dirty="0"/>
              <a:t> at </a:t>
            </a:r>
            <a:r>
              <a:rPr lang="fr-FR" sz="2400" dirty="0" err="1"/>
              <a:t>next</a:t>
            </a:r>
            <a:r>
              <a:rPr lang="fr-FR" sz="2400" dirty="0"/>
              <a:t> meeting</a:t>
            </a:r>
          </a:p>
          <a:p>
            <a:pPr lvl="1"/>
            <a:r>
              <a:rPr lang="fr-FR" sz="2400" dirty="0"/>
              <a:t>-the impact of ESG on </a:t>
            </a:r>
            <a:r>
              <a:rPr lang="fr-FR" sz="2400" dirty="0" err="1"/>
              <a:t>internal</a:t>
            </a:r>
            <a:r>
              <a:rPr lang="fr-FR" sz="2400" dirty="0"/>
              <a:t> audit (</a:t>
            </a:r>
            <a:r>
              <a:rPr lang="fr-FR" sz="2400" dirty="0" err="1"/>
              <a:t>based</a:t>
            </a:r>
            <a:r>
              <a:rPr lang="fr-FR" sz="2400" dirty="0"/>
              <a:t> on 17 objectives of Paris </a:t>
            </a:r>
            <a:r>
              <a:rPr lang="fr-FR" sz="2400" dirty="0" err="1"/>
              <a:t>framework</a:t>
            </a:r>
            <a:r>
              <a:rPr lang="fr-FR" sz="2400" dirty="0"/>
              <a:t>): concept to </a:t>
            </a:r>
            <a:r>
              <a:rPr lang="fr-FR" sz="2400" dirty="0" err="1"/>
              <a:t>be</a:t>
            </a:r>
            <a:r>
              <a:rPr lang="fr-FR" sz="2400" dirty="0"/>
              <a:t> </a:t>
            </a:r>
            <a:r>
              <a:rPr lang="fr-FR" sz="2400" dirty="0" err="1"/>
              <a:t>discussed</a:t>
            </a:r>
            <a:endParaRPr lang="fr-FR" sz="2400" dirty="0"/>
          </a:p>
          <a:p>
            <a:pPr lvl="1"/>
            <a:r>
              <a:rPr lang="fr-FR" sz="2400" dirty="0"/>
              <a:t>-the use of data science by </a:t>
            </a:r>
            <a:r>
              <a:rPr lang="fr-FR" sz="2400" dirty="0" err="1"/>
              <a:t>internal</a:t>
            </a:r>
            <a:r>
              <a:rPr lang="fr-FR" sz="2400" dirty="0"/>
              <a:t> audit in the </a:t>
            </a:r>
            <a:r>
              <a:rPr lang="fr-FR" sz="2400" dirty="0" err="1"/>
              <a:t>insurance</a:t>
            </a:r>
            <a:r>
              <a:rPr lang="fr-FR" sz="2400" dirty="0"/>
              <a:t> business: concept to </a:t>
            </a:r>
            <a:r>
              <a:rPr lang="fr-FR" sz="2400" dirty="0" err="1"/>
              <a:t>be</a:t>
            </a:r>
            <a:r>
              <a:rPr lang="fr-FR" sz="2400" dirty="0"/>
              <a:t> </a:t>
            </a:r>
            <a:r>
              <a:rPr lang="fr-FR" sz="2400" dirty="0" err="1"/>
              <a:t>discussed</a:t>
            </a:r>
            <a:endParaRPr lang="fr-FR" sz="2400" dirty="0"/>
          </a:p>
        </p:txBody>
      </p:sp>
      <p:pic>
        <p:nvPicPr>
          <p:cNvPr id="5" name="Imagem 9">
            <a:extLst>
              <a:ext uri="{FF2B5EF4-FFF2-40B4-BE49-F238E27FC236}">
                <a16:creationId xmlns:a16="http://schemas.microsoft.com/office/drawing/2014/main" id="{9840C694-AB20-4831-B78C-2C27636FF395}"/>
              </a:ext>
            </a:extLst>
          </p:cNvPr>
          <p:cNvPicPr>
            <a:picLocks noChangeAspect="1"/>
          </p:cNvPicPr>
          <p:nvPr/>
        </p:nvPicPr>
        <p:blipFill rotWithShape="1">
          <a:blip r:embed="rId2" cstate="print">
            <a:clrChange>
              <a:clrFrom>
                <a:srgbClr val="EEEEEE"/>
              </a:clrFrom>
              <a:clrTo>
                <a:srgbClr val="EEEEEE">
                  <a:alpha val="0"/>
                </a:srgbClr>
              </a:clrTo>
            </a:clrChange>
            <a:extLst>
              <a:ext uri="{28A0092B-C50C-407E-A947-70E740481C1C}">
                <a14:useLocalDpi xmlns:a14="http://schemas.microsoft.com/office/drawing/2010/main" val="0"/>
              </a:ext>
            </a:extLst>
          </a:blip>
          <a:srcRect l="27989" r="27567"/>
          <a:stretch/>
        </p:blipFill>
        <p:spPr>
          <a:xfrm>
            <a:off x="10726137" y="151953"/>
            <a:ext cx="1326781" cy="1724815"/>
          </a:xfrm>
          <a:prstGeom prst="rect">
            <a:avLst/>
          </a:prstGeom>
        </p:spPr>
      </p:pic>
    </p:spTree>
    <p:extLst>
      <p:ext uri="{BB962C8B-B14F-4D97-AF65-F5344CB8AC3E}">
        <p14:creationId xmlns:p14="http://schemas.microsoft.com/office/powerpoint/2010/main" val="2312528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6CB2CB1-750E-449B-A36C-AEBAA97A578B}"/>
              </a:ext>
            </a:extLst>
          </p:cNvPr>
          <p:cNvSpPr>
            <a:spLocks noGrp="1"/>
          </p:cNvSpPr>
          <p:nvPr>
            <p:ph type="title"/>
          </p:nvPr>
        </p:nvSpPr>
        <p:spPr>
          <a:xfrm>
            <a:off x="609600" y="274638"/>
            <a:ext cx="10972800" cy="1143000"/>
          </a:xfrm>
        </p:spPr>
        <p:txBody>
          <a:bodyPr/>
          <a:lstStyle/>
          <a:p>
            <a:r>
              <a:rPr lang="en-GB" dirty="0"/>
              <a:t>ECB’s Priorities for 2020:</a:t>
            </a:r>
          </a:p>
        </p:txBody>
      </p:sp>
      <p:sp>
        <p:nvSpPr>
          <p:cNvPr id="5" name="TextBox 4">
            <a:extLst>
              <a:ext uri="{FF2B5EF4-FFF2-40B4-BE49-F238E27FC236}">
                <a16:creationId xmlns:a16="http://schemas.microsoft.com/office/drawing/2014/main" id="{5871963E-B972-4AAA-8C45-D12234BA38FC}"/>
              </a:ext>
            </a:extLst>
          </p:cNvPr>
          <p:cNvSpPr txBox="1"/>
          <p:nvPr/>
        </p:nvSpPr>
        <p:spPr>
          <a:xfrm>
            <a:off x="335360" y="1417638"/>
            <a:ext cx="10945216" cy="4524315"/>
          </a:xfrm>
          <a:prstGeom prst="rect">
            <a:avLst/>
          </a:prstGeom>
          <a:noFill/>
        </p:spPr>
        <p:txBody>
          <a:bodyPr wrap="square" rtlCol="0">
            <a:spAutoFit/>
          </a:bodyPr>
          <a:lstStyle/>
          <a:p>
            <a:pPr marL="457200" indent="-457200">
              <a:buFontTx/>
              <a:buChar char="-"/>
            </a:pPr>
            <a:r>
              <a:rPr lang="en-GB" sz="2400" dirty="0">
                <a:latin typeface="Century Gothic" panose="020B0502020202020204" pitchFamily="34" charset="0"/>
              </a:rPr>
              <a:t>ECB will be ensuring that the </a:t>
            </a:r>
            <a:r>
              <a:rPr lang="en-GB" sz="2400" b="1" dirty="0">
                <a:latin typeface="Century Gothic" panose="020B0502020202020204" pitchFamily="34" charset="0"/>
              </a:rPr>
              <a:t>improvements achieved by the Targeted Review of Internal Models (TRIM)</a:t>
            </a:r>
            <a:r>
              <a:rPr lang="en-GB" sz="2400" dirty="0">
                <a:latin typeface="Century Gothic" panose="020B0502020202020204" pitchFamily="34" charset="0"/>
              </a:rPr>
              <a:t> should be incorporated into banks’ ongoing processes and its supervisory approaches.</a:t>
            </a:r>
          </a:p>
          <a:p>
            <a:pPr marL="457200" indent="-457200">
              <a:buFontTx/>
              <a:buChar char="-"/>
            </a:pPr>
            <a:r>
              <a:rPr lang="en-GB" sz="2400" dirty="0">
                <a:latin typeface="Century Gothic" panose="020B0502020202020204" pitchFamily="34" charset="0"/>
              </a:rPr>
              <a:t>ECB will continue to focus on ensuring that banks are taking appropriate steps to </a:t>
            </a:r>
            <a:r>
              <a:rPr lang="en-GB" sz="2400" b="1" dirty="0">
                <a:latin typeface="Century Gothic" panose="020B0502020202020204" pitchFamily="34" charset="0"/>
              </a:rPr>
              <a:t>understand, monitor and mitigate their trading risks and asset valuations</a:t>
            </a:r>
            <a:r>
              <a:rPr lang="en-GB" sz="2400" dirty="0">
                <a:latin typeface="Century Gothic" panose="020B0502020202020204" pitchFamily="34" charset="0"/>
              </a:rPr>
              <a:t>. </a:t>
            </a:r>
          </a:p>
          <a:p>
            <a:pPr marL="457200" indent="-457200">
              <a:buFontTx/>
              <a:buChar char="-"/>
            </a:pPr>
            <a:r>
              <a:rPr lang="en-GB" sz="2400" dirty="0">
                <a:latin typeface="Century Gothic" panose="020B0502020202020204" pitchFamily="34" charset="0"/>
              </a:rPr>
              <a:t>ECB announces </a:t>
            </a:r>
            <a:r>
              <a:rPr lang="en-GB" sz="2400" b="1" dirty="0">
                <a:latin typeface="Century Gothic" panose="020B0502020202020204" pitchFamily="34" charset="0"/>
              </a:rPr>
              <a:t>that on-site missions will focus on trading and market risk aspects.</a:t>
            </a:r>
            <a:r>
              <a:rPr lang="en-GB" sz="2400" dirty="0">
                <a:latin typeface="Century Gothic" panose="020B0502020202020204" pitchFamily="34" charset="0"/>
              </a:rPr>
              <a:t> The coming years are also likely to see supervisors paying more attention to the decision-making and controls that underpin asset valuations, - which could put a strain on banks’ data aggregation and reporting capabilities. </a:t>
            </a:r>
          </a:p>
          <a:p>
            <a:pPr marL="457200" indent="-457200">
              <a:buFontTx/>
              <a:buChar char="-"/>
            </a:pPr>
            <a:r>
              <a:rPr lang="en-GB" sz="2400" dirty="0">
                <a:latin typeface="Century Gothic" panose="020B0502020202020204" pitchFamily="34" charset="0"/>
              </a:rPr>
              <a:t>ECB will also be taking a </a:t>
            </a:r>
            <a:r>
              <a:rPr lang="en-GB" sz="2400" b="1" dirty="0">
                <a:latin typeface="Century Gothic" panose="020B0502020202020204" pitchFamily="34" charset="0"/>
              </a:rPr>
              <a:t>closer interest in strategic planning</a:t>
            </a:r>
            <a:r>
              <a:rPr lang="en-GB" sz="2400" dirty="0">
                <a:latin typeface="Century Gothic" panose="020B0502020202020204" pitchFamily="34" charset="0"/>
              </a:rPr>
              <a:t>. </a:t>
            </a:r>
          </a:p>
        </p:txBody>
      </p:sp>
      <p:pic>
        <p:nvPicPr>
          <p:cNvPr id="6" name="Picture 1">
            <a:extLst>
              <a:ext uri="{FF2B5EF4-FFF2-40B4-BE49-F238E27FC236}">
                <a16:creationId xmlns:a16="http://schemas.microsoft.com/office/drawing/2014/main" id="{5CB93A87-5C0C-4BC7-8DCD-19BE42F2066D}"/>
              </a:ext>
            </a:extLst>
          </p:cNvPr>
          <p:cNvPicPr>
            <a:picLocks noChangeAspect="1"/>
          </p:cNvPicPr>
          <p:nvPr/>
        </p:nvPicPr>
        <p:blipFill>
          <a:blip r:embed="rId2"/>
          <a:stretch>
            <a:fillRect/>
          </a:stretch>
        </p:blipFill>
        <p:spPr>
          <a:xfrm>
            <a:off x="9408368" y="-134406"/>
            <a:ext cx="2915215" cy="1552044"/>
          </a:xfrm>
          <a:prstGeom prst="rect">
            <a:avLst/>
          </a:prstGeom>
        </p:spPr>
      </p:pic>
    </p:spTree>
    <p:extLst>
      <p:ext uri="{BB962C8B-B14F-4D97-AF65-F5344CB8AC3E}">
        <p14:creationId xmlns:p14="http://schemas.microsoft.com/office/powerpoint/2010/main" val="2101137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269D306-0859-4DC5-8361-CDF64E4FD089}"/>
              </a:ext>
            </a:extLst>
          </p:cNvPr>
          <p:cNvSpPr>
            <a:spLocks noGrp="1"/>
          </p:cNvSpPr>
          <p:nvPr>
            <p:ph type="title"/>
          </p:nvPr>
        </p:nvSpPr>
        <p:spPr>
          <a:xfrm>
            <a:off x="609600" y="274638"/>
            <a:ext cx="10972800" cy="1143000"/>
          </a:xfrm>
        </p:spPr>
        <p:txBody>
          <a:bodyPr/>
          <a:lstStyle/>
          <a:p>
            <a:r>
              <a:rPr lang="en-GB" dirty="0"/>
              <a:t>ECB’s Priorities for 2020 (2):</a:t>
            </a:r>
          </a:p>
        </p:txBody>
      </p:sp>
      <p:sp>
        <p:nvSpPr>
          <p:cNvPr id="5" name="TextBox 4">
            <a:extLst>
              <a:ext uri="{FF2B5EF4-FFF2-40B4-BE49-F238E27FC236}">
                <a16:creationId xmlns:a16="http://schemas.microsoft.com/office/drawing/2014/main" id="{F85655B5-7CEB-45CB-A53C-35A0B2068C56}"/>
              </a:ext>
            </a:extLst>
          </p:cNvPr>
          <p:cNvSpPr txBox="1"/>
          <p:nvPr/>
        </p:nvSpPr>
        <p:spPr>
          <a:xfrm>
            <a:off x="335360" y="1417638"/>
            <a:ext cx="10945216" cy="4154984"/>
          </a:xfrm>
          <a:prstGeom prst="rect">
            <a:avLst/>
          </a:prstGeom>
          <a:noFill/>
        </p:spPr>
        <p:txBody>
          <a:bodyPr wrap="square" rtlCol="0">
            <a:spAutoFit/>
          </a:bodyPr>
          <a:lstStyle/>
          <a:p>
            <a:pPr marL="457200" indent="-457200">
              <a:buFontTx/>
              <a:buChar char="-"/>
            </a:pPr>
            <a:r>
              <a:rPr lang="en-GB" sz="2400" dirty="0">
                <a:latin typeface="Century Gothic" panose="020B0502020202020204" pitchFamily="34" charset="0"/>
              </a:rPr>
              <a:t>ECB will also be making </a:t>
            </a:r>
            <a:r>
              <a:rPr lang="en-GB" sz="2400" b="1" dirty="0">
                <a:latin typeface="Century Gothic" panose="020B0502020202020204" pitchFamily="34" charset="0"/>
              </a:rPr>
              <a:t>more frequent use of supervisory initiatives aimed at strengthening cyber resilience</a:t>
            </a:r>
            <a:r>
              <a:rPr lang="en-GB" sz="2400" dirty="0">
                <a:latin typeface="Century Gothic" panose="020B0502020202020204" pitchFamily="34" charset="0"/>
              </a:rPr>
              <a:t>, not only covering supervised banks but also payment systems and financial market infrastructures.</a:t>
            </a:r>
          </a:p>
          <a:p>
            <a:pPr marL="457200" indent="-457200">
              <a:buFontTx/>
              <a:buChar char="-"/>
            </a:pPr>
            <a:r>
              <a:rPr lang="en-GB" sz="2400" dirty="0">
                <a:latin typeface="Century Gothic" panose="020B0502020202020204" pitchFamily="34" charset="0"/>
              </a:rPr>
              <a:t>ECB plans to use its </a:t>
            </a:r>
            <a:r>
              <a:rPr lang="en-GB" sz="2400" b="1" dirty="0">
                <a:latin typeface="Century Gothic" panose="020B0502020202020204" pitchFamily="34" charset="0"/>
              </a:rPr>
              <a:t>on-site inspections to also assess the quality of the Internal Capital Adequacy Assessments (ICAAP) and Internal Liquidity Adequacy Assessments (ILAAP) </a:t>
            </a:r>
            <a:r>
              <a:rPr lang="en-GB" sz="2400" dirty="0">
                <a:latin typeface="Century Gothic" panose="020B0502020202020204" pitchFamily="34" charset="0"/>
              </a:rPr>
              <a:t>of SSM banks in 2020, which should give banks more incentive to address the serious shortcomings found by inspections during 2018.  </a:t>
            </a:r>
          </a:p>
          <a:p>
            <a:pPr marL="457200" indent="-457200">
              <a:buFontTx/>
              <a:buChar char="-"/>
            </a:pPr>
            <a:r>
              <a:rPr lang="en-GB" sz="2400" dirty="0">
                <a:latin typeface="Century Gothic" panose="020B0502020202020204" pitchFamily="34" charset="0"/>
              </a:rPr>
              <a:t>ECB will also be implementing an </a:t>
            </a:r>
            <a:r>
              <a:rPr lang="en-GB" sz="2400" b="1" dirty="0">
                <a:latin typeface="Century Gothic" panose="020B0502020202020204" pitchFamily="34" charset="0"/>
              </a:rPr>
              <a:t>approach for the determination of Pillar 2 own funds requirements on a risk-based basis </a:t>
            </a:r>
            <a:r>
              <a:rPr lang="en-GB" sz="2400" dirty="0">
                <a:latin typeface="Century Gothic" panose="020B0502020202020204" pitchFamily="34" charset="0"/>
              </a:rPr>
              <a:t>during the individual banks’ assessments. </a:t>
            </a:r>
          </a:p>
        </p:txBody>
      </p:sp>
      <p:pic>
        <p:nvPicPr>
          <p:cNvPr id="6" name="Picture 1">
            <a:extLst>
              <a:ext uri="{FF2B5EF4-FFF2-40B4-BE49-F238E27FC236}">
                <a16:creationId xmlns:a16="http://schemas.microsoft.com/office/drawing/2014/main" id="{2974FAEA-BDC0-4186-99E6-67CA71D83123}"/>
              </a:ext>
            </a:extLst>
          </p:cNvPr>
          <p:cNvPicPr>
            <a:picLocks noChangeAspect="1"/>
          </p:cNvPicPr>
          <p:nvPr/>
        </p:nvPicPr>
        <p:blipFill>
          <a:blip r:embed="rId2"/>
          <a:stretch>
            <a:fillRect/>
          </a:stretch>
        </p:blipFill>
        <p:spPr>
          <a:xfrm>
            <a:off x="9408368" y="-134406"/>
            <a:ext cx="2915215" cy="1552044"/>
          </a:xfrm>
          <a:prstGeom prst="rect">
            <a:avLst/>
          </a:prstGeom>
        </p:spPr>
      </p:pic>
    </p:spTree>
    <p:extLst>
      <p:ext uri="{BB962C8B-B14F-4D97-AF65-F5344CB8AC3E}">
        <p14:creationId xmlns:p14="http://schemas.microsoft.com/office/powerpoint/2010/main" val="297280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06BAA13-E993-4AFB-B1F9-56CD2E78E062}"/>
              </a:ext>
            </a:extLst>
          </p:cNvPr>
          <p:cNvSpPr>
            <a:spLocks noGrp="1"/>
          </p:cNvSpPr>
          <p:nvPr>
            <p:ph type="title"/>
          </p:nvPr>
        </p:nvSpPr>
        <p:spPr>
          <a:xfrm>
            <a:off x="609600" y="274638"/>
            <a:ext cx="10972800" cy="1143000"/>
          </a:xfrm>
        </p:spPr>
        <p:txBody>
          <a:bodyPr>
            <a:normAutofit/>
          </a:bodyPr>
          <a:lstStyle/>
          <a:p>
            <a:r>
              <a:rPr lang="en-GB" dirty="0"/>
              <a:t>ECB’s Priorities for 2020 </a:t>
            </a:r>
            <a:r>
              <a:rPr lang="en-GB" dirty="0">
                <a:sym typeface="Wingdings" panose="05000000000000000000" pitchFamily="2" charset="2"/>
              </a:rPr>
              <a:t>(3): </a:t>
            </a:r>
            <a:endParaRPr lang="en-GB" dirty="0"/>
          </a:p>
        </p:txBody>
      </p:sp>
      <p:sp>
        <p:nvSpPr>
          <p:cNvPr id="6" name="TextBox 5">
            <a:extLst>
              <a:ext uri="{FF2B5EF4-FFF2-40B4-BE49-F238E27FC236}">
                <a16:creationId xmlns:a16="http://schemas.microsoft.com/office/drawing/2014/main" id="{89C7C67D-4894-4C7B-80DD-617430873E08}"/>
              </a:ext>
            </a:extLst>
          </p:cNvPr>
          <p:cNvSpPr txBox="1"/>
          <p:nvPr/>
        </p:nvSpPr>
        <p:spPr>
          <a:xfrm>
            <a:off x="335360" y="1417638"/>
            <a:ext cx="10945216" cy="4154984"/>
          </a:xfrm>
          <a:prstGeom prst="rect">
            <a:avLst/>
          </a:prstGeom>
          <a:noFill/>
        </p:spPr>
        <p:txBody>
          <a:bodyPr wrap="square" rtlCol="0">
            <a:spAutoFit/>
          </a:bodyPr>
          <a:lstStyle/>
          <a:p>
            <a:pPr marL="457200" indent="-457200">
              <a:buFontTx/>
              <a:buChar char="-"/>
            </a:pPr>
            <a:r>
              <a:rPr lang="en-GB" sz="2400" dirty="0">
                <a:latin typeface="Century Gothic" panose="020B0502020202020204" pitchFamily="34" charset="0"/>
              </a:rPr>
              <a:t>ECB believes that </a:t>
            </a:r>
            <a:r>
              <a:rPr lang="en-GB" sz="2400" b="1" dirty="0">
                <a:latin typeface="Century Gothic" panose="020B0502020202020204" pitchFamily="34" charset="0"/>
              </a:rPr>
              <a:t>consolidation has a vital role </a:t>
            </a:r>
            <a:r>
              <a:rPr lang="en-GB" sz="2400" dirty="0">
                <a:latin typeface="Century Gothic" panose="020B0502020202020204" pitchFamily="34" charset="0"/>
              </a:rPr>
              <a:t>in boosting the underlying profitability of European banks, notably the beneficial effects that greater concentration has on banks’ efficiency and thus, on the level of investment in technology and digitalisation. </a:t>
            </a:r>
          </a:p>
          <a:p>
            <a:pPr marL="457200" indent="-457200">
              <a:buFontTx/>
              <a:buChar char="-"/>
            </a:pPr>
            <a:r>
              <a:rPr lang="en-GB" sz="2400" dirty="0">
                <a:latin typeface="Century Gothic" panose="020B0502020202020204" pitchFamily="34" charset="0"/>
              </a:rPr>
              <a:t>ECB also views </a:t>
            </a:r>
            <a:r>
              <a:rPr lang="en-GB" sz="2400" b="1" dirty="0">
                <a:latin typeface="Century Gothic" panose="020B0502020202020204" pitchFamily="34" charset="0"/>
              </a:rPr>
              <a:t>more cross-border mergers as a vote of confidence </a:t>
            </a:r>
            <a:r>
              <a:rPr lang="en-GB" sz="2400" dirty="0">
                <a:latin typeface="Century Gothic" panose="020B0502020202020204" pitchFamily="34" charset="0"/>
              </a:rPr>
              <a:t>in the Banking Union, and thus, will pay increasing attention to the threat that banks face and to the future-proofing of their business models. </a:t>
            </a:r>
          </a:p>
          <a:p>
            <a:pPr marL="457200" indent="-457200">
              <a:buFontTx/>
              <a:buChar char="-"/>
            </a:pPr>
            <a:r>
              <a:rPr lang="en-GB" sz="2400" dirty="0">
                <a:latin typeface="Century Gothic" panose="020B0502020202020204" pitchFamily="34" charset="0"/>
              </a:rPr>
              <a:t>ECB will be </a:t>
            </a:r>
            <a:r>
              <a:rPr lang="en-GB" sz="2400" b="1" dirty="0">
                <a:latin typeface="Century Gothic" panose="020B0502020202020204" pitchFamily="34" charset="0"/>
              </a:rPr>
              <a:t>increasingly interested in the management of non-financial risks with a growing focus on banks’ ability to manage diverse non-financial risks, from cloud computing to climate change. </a:t>
            </a:r>
          </a:p>
        </p:txBody>
      </p:sp>
      <p:pic>
        <p:nvPicPr>
          <p:cNvPr id="5" name="Picture 1">
            <a:extLst>
              <a:ext uri="{FF2B5EF4-FFF2-40B4-BE49-F238E27FC236}">
                <a16:creationId xmlns:a16="http://schemas.microsoft.com/office/drawing/2014/main" id="{F674FC61-28D8-4D4C-B34B-BDDCF29A2278}"/>
              </a:ext>
            </a:extLst>
          </p:cNvPr>
          <p:cNvPicPr>
            <a:picLocks noChangeAspect="1"/>
          </p:cNvPicPr>
          <p:nvPr/>
        </p:nvPicPr>
        <p:blipFill>
          <a:blip r:embed="rId2"/>
          <a:stretch>
            <a:fillRect/>
          </a:stretch>
        </p:blipFill>
        <p:spPr>
          <a:xfrm>
            <a:off x="9408368" y="-134406"/>
            <a:ext cx="2915215" cy="1552044"/>
          </a:xfrm>
          <a:prstGeom prst="rect">
            <a:avLst/>
          </a:prstGeom>
        </p:spPr>
      </p:pic>
    </p:spTree>
    <p:extLst>
      <p:ext uri="{BB962C8B-B14F-4D97-AF65-F5344CB8AC3E}">
        <p14:creationId xmlns:p14="http://schemas.microsoft.com/office/powerpoint/2010/main" val="966391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E5222B5-C215-4E7A-8BE6-35D2EE6BC6E5}"/>
              </a:ext>
            </a:extLst>
          </p:cNvPr>
          <p:cNvSpPr>
            <a:spLocks noGrp="1"/>
          </p:cNvSpPr>
          <p:nvPr>
            <p:ph type="title"/>
          </p:nvPr>
        </p:nvSpPr>
        <p:spPr>
          <a:xfrm>
            <a:off x="609600" y="274638"/>
            <a:ext cx="10972800" cy="1143000"/>
          </a:xfrm>
        </p:spPr>
        <p:txBody>
          <a:bodyPr/>
          <a:lstStyle/>
          <a:p>
            <a:r>
              <a:rPr lang="en-GB" dirty="0"/>
              <a:t>EBA’s Priorities for 2020:</a:t>
            </a:r>
          </a:p>
        </p:txBody>
      </p:sp>
      <p:sp>
        <p:nvSpPr>
          <p:cNvPr id="5" name="TextBox 4">
            <a:extLst>
              <a:ext uri="{FF2B5EF4-FFF2-40B4-BE49-F238E27FC236}">
                <a16:creationId xmlns:a16="http://schemas.microsoft.com/office/drawing/2014/main" id="{67A87451-24E5-4D4F-9E7B-61D19C6D8904}"/>
              </a:ext>
            </a:extLst>
          </p:cNvPr>
          <p:cNvSpPr txBox="1"/>
          <p:nvPr/>
        </p:nvSpPr>
        <p:spPr>
          <a:xfrm>
            <a:off x="335360" y="1417638"/>
            <a:ext cx="10945216" cy="4154984"/>
          </a:xfrm>
          <a:prstGeom prst="rect">
            <a:avLst/>
          </a:prstGeom>
          <a:noFill/>
        </p:spPr>
        <p:txBody>
          <a:bodyPr wrap="square" rtlCol="0">
            <a:spAutoFit/>
          </a:bodyPr>
          <a:lstStyle/>
          <a:p>
            <a:pPr marL="457200" indent="-457200">
              <a:buFontTx/>
              <a:buChar char="-"/>
            </a:pPr>
            <a:r>
              <a:rPr lang="en-GB" sz="2400" dirty="0">
                <a:latin typeface="Century Gothic" panose="020B0502020202020204" pitchFamily="34" charset="0"/>
              </a:rPr>
              <a:t>EBA’s </a:t>
            </a:r>
            <a:r>
              <a:rPr lang="en-GB" sz="2400" b="1" dirty="0">
                <a:latin typeface="Century Gothic" panose="020B0502020202020204" pitchFamily="34" charset="0"/>
              </a:rPr>
              <a:t>incoming Guidelines on loan origination and monitoring </a:t>
            </a:r>
            <a:r>
              <a:rPr lang="en-GB" sz="2400" dirty="0">
                <a:latin typeface="Century Gothic" panose="020B0502020202020204" pitchFamily="34" charset="0"/>
              </a:rPr>
              <a:t>aim to ensure that new loans are high quality, not only at origination but throughout their lifetimes. The guidelines apply a range of new requirements to banks’ governance, loan origination procedure, pricing, collateral valuation and monitoring activities. These requests mean that the demand on bank’s data, IT systems, governance and internal processes are increasing at every stage of the credit process. </a:t>
            </a:r>
          </a:p>
          <a:p>
            <a:pPr marL="457200" indent="-457200">
              <a:buFontTx/>
              <a:buChar char="-"/>
            </a:pPr>
            <a:r>
              <a:rPr lang="en-GB" sz="2400" dirty="0">
                <a:latin typeface="Century Gothic" panose="020B0502020202020204" pitchFamily="34" charset="0"/>
              </a:rPr>
              <a:t>It is crucial for banks to have data infrastructure in order to collect, maintain, identify and report all relevant credit risk information. </a:t>
            </a:r>
          </a:p>
          <a:p>
            <a:pPr marL="457200" indent="-457200">
              <a:buFontTx/>
              <a:buChar char="-"/>
            </a:pPr>
            <a:r>
              <a:rPr lang="en-GB" sz="2400" dirty="0">
                <a:latin typeface="Century Gothic" panose="020B0502020202020204" pitchFamily="34" charset="0"/>
              </a:rPr>
              <a:t>EBA’s guidelines also </a:t>
            </a:r>
            <a:r>
              <a:rPr lang="en-GB" sz="2400" b="1" dirty="0">
                <a:latin typeface="Century Gothic" panose="020B0502020202020204" pitchFamily="34" charset="0"/>
              </a:rPr>
              <a:t>focus on ICT and security risk management</a:t>
            </a:r>
            <a:r>
              <a:rPr lang="en-GB" sz="2400" dirty="0">
                <a:latin typeface="Century Gothic" panose="020B0502020202020204" pitchFamily="34" charset="0"/>
              </a:rPr>
              <a:t>, as well as on-site inspections. </a:t>
            </a:r>
          </a:p>
        </p:txBody>
      </p:sp>
      <p:pic>
        <p:nvPicPr>
          <p:cNvPr id="6" name="Image 5">
            <a:extLst>
              <a:ext uri="{FF2B5EF4-FFF2-40B4-BE49-F238E27FC236}">
                <a16:creationId xmlns:a16="http://schemas.microsoft.com/office/drawing/2014/main" id="{9D4E6856-413A-4CE9-93E8-59160556847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99431" y="0"/>
            <a:ext cx="2413000" cy="901700"/>
          </a:xfrm>
          <a:prstGeom prst="rect">
            <a:avLst/>
          </a:prstGeom>
        </p:spPr>
      </p:pic>
    </p:spTree>
    <p:extLst>
      <p:ext uri="{BB962C8B-B14F-4D97-AF65-F5344CB8AC3E}">
        <p14:creationId xmlns:p14="http://schemas.microsoft.com/office/powerpoint/2010/main" val="233087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9D297E1-0B40-40AA-81D6-F769037914EB}"/>
              </a:ext>
            </a:extLst>
          </p:cNvPr>
          <p:cNvSpPr>
            <a:spLocks noGrp="1"/>
          </p:cNvSpPr>
          <p:nvPr>
            <p:ph type="title"/>
          </p:nvPr>
        </p:nvSpPr>
        <p:spPr>
          <a:xfrm>
            <a:off x="609600" y="274638"/>
            <a:ext cx="10972800" cy="1143000"/>
          </a:xfrm>
        </p:spPr>
        <p:txBody>
          <a:bodyPr/>
          <a:lstStyle/>
          <a:p>
            <a:r>
              <a:rPr lang="en-GB" dirty="0"/>
              <a:t>EBA’s Priorities for 2020 (2):</a:t>
            </a:r>
          </a:p>
        </p:txBody>
      </p:sp>
      <p:sp>
        <p:nvSpPr>
          <p:cNvPr id="5" name="TextBox 4">
            <a:extLst>
              <a:ext uri="{FF2B5EF4-FFF2-40B4-BE49-F238E27FC236}">
                <a16:creationId xmlns:a16="http://schemas.microsoft.com/office/drawing/2014/main" id="{BA4927D6-045B-49D4-8DDC-CCDEF7464387}"/>
              </a:ext>
            </a:extLst>
          </p:cNvPr>
          <p:cNvSpPr txBox="1"/>
          <p:nvPr/>
        </p:nvSpPr>
        <p:spPr>
          <a:xfrm>
            <a:off x="335360" y="1417638"/>
            <a:ext cx="10945216" cy="3785652"/>
          </a:xfrm>
          <a:prstGeom prst="rect">
            <a:avLst/>
          </a:prstGeom>
          <a:noFill/>
        </p:spPr>
        <p:txBody>
          <a:bodyPr wrap="square" rtlCol="0">
            <a:spAutoFit/>
          </a:bodyPr>
          <a:lstStyle/>
          <a:p>
            <a:pPr marL="457200" indent="-457200">
              <a:buFontTx/>
              <a:buChar char="-"/>
            </a:pPr>
            <a:r>
              <a:rPr lang="en-GB" sz="2400" dirty="0">
                <a:latin typeface="Century Gothic" panose="020B0502020202020204" pitchFamily="34" charset="0"/>
              </a:rPr>
              <a:t>EBA’s guidelines on internal governance require banks to clearly define the roles and responsibilities of key risk control functions. This will help identify gaps in </a:t>
            </a:r>
            <a:r>
              <a:rPr lang="en-GB" sz="2400" b="1" dirty="0">
                <a:latin typeface="Century Gothic" panose="020B0502020202020204" pitchFamily="34" charset="0"/>
              </a:rPr>
              <a:t>the three lines of defence model which is increasingly seen as an obligatory standard for all business models. </a:t>
            </a:r>
          </a:p>
          <a:p>
            <a:pPr marL="457200" indent="-457200">
              <a:buFontTx/>
              <a:buChar char="-"/>
            </a:pPr>
            <a:r>
              <a:rPr lang="en-GB" sz="2400" dirty="0">
                <a:latin typeface="Century Gothic" panose="020B0502020202020204" pitchFamily="34" charset="0"/>
              </a:rPr>
              <a:t>EBA will also be focusing on making anti-money laundering a real priority for Europe, by </a:t>
            </a:r>
            <a:r>
              <a:rPr lang="en-GB" sz="2400" b="1" dirty="0">
                <a:latin typeface="Century Gothic" panose="020B0502020202020204" pitchFamily="34" charset="0"/>
              </a:rPr>
              <a:t>leading the work around the completion of the European Council Action Plan on AML. EBA will also be reviewing the effectiveness of the approaches to the AML supervision of banks used by NCAs.</a:t>
            </a:r>
          </a:p>
          <a:p>
            <a:pPr marL="457200" indent="-457200">
              <a:buFontTx/>
              <a:buChar char="-"/>
            </a:pPr>
            <a:endParaRPr lang="en-GB" sz="2400" dirty="0">
              <a:latin typeface="Century Gothic" panose="020B0502020202020204" pitchFamily="34" charset="0"/>
            </a:endParaRPr>
          </a:p>
        </p:txBody>
      </p:sp>
      <p:sp>
        <p:nvSpPr>
          <p:cNvPr id="8" name="TextBox 7">
            <a:extLst>
              <a:ext uri="{FF2B5EF4-FFF2-40B4-BE49-F238E27FC236}">
                <a16:creationId xmlns:a16="http://schemas.microsoft.com/office/drawing/2014/main" id="{1742A17A-98F4-431D-9EF0-6328623EC359}"/>
              </a:ext>
            </a:extLst>
          </p:cNvPr>
          <p:cNvSpPr txBox="1"/>
          <p:nvPr/>
        </p:nvSpPr>
        <p:spPr>
          <a:xfrm>
            <a:off x="335360" y="4902259"/>
            <a:ext cx="10945216" cy="830997"/>
          </a:xfrm>
          <a:prstGeom prst="rect">
            <a:avLst/>
          </a:prstGeom>
          <a:noFill/>
        </p:spPr>
        <p:txBody>
          <a:bodyPr wrap="square" rtlCol="0">
            <a:spAutoFit/>
          </a:bodyPr>
          <a:lstStyle/>
          <a:p>
            <a:r>
              <a:rPr lang="en-GB" sz="2400" dirty="0">
                <a:latin typeface="Century Gothic" panose="020B0502020202020204" pitchFamily="34" charset="0"/>
              </a:rPr>
              <a:t>The approaches taken by both the ECB and EBA are becoming </a:t>
            </a:r>
            <a:r>
              <a:rPr lang="en-GB" sz="2400" b="1" dirty="0">
                <a:latin typeface="Century Gothic" panose="020B0502020202020204" pitchFamily="34" charset="0"/>
              </a:rPr>
              <a:t>more forward-looking and more focused on horizontal benchmarking. </a:t>
            </a:r>
          </a:p>
        </p:txBody>
      </p:sp>
      <p:pic>
        <p:nvPicPr>
          <p:cNvPr id="6" name="Image 5">
            <a:extLst>
              <a:ext uri="{FF2B5EF4-FFF2-40B4-BE49-F238E27FC236}">
                <a16:creationId xmlns:a16="http://schemas.microsoft.com/office/drawing/2014/main" id="{1AFB687E-5D64-4844-8090-592ADEF4B9E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99431" y="0"/>
            <a:ext cx="2413000" cy="901700"/>
          </a:xfrm>
          <a:prstGeom prst="rect">
            <a:avLst/>
          </a:prstGeom>
        </p:spPr>
      </p:pic>
    </p:spTree>
    <p:extLst>
      <p:ext uri="{BB962C8B-B14F-4D97-AF65-F5344CB8AC3E}">
        <p14:creationId xmlns:p14="http://schemas.microsoft.com/office/powerpoint/2010/main" val="560700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2AEC7D-5B5B-4F62-8F59-6BAD5BA9F84D}"/>
              </a:ext>
            </a:extLst>
          </p:cNvPr>
          <p:cNvSpPr>
            <a:spLocks noGrp="1"/>
          </p:cNvSpPr>
          <p:nvPr>
            <p:ph type="title"/>
          </p:nvPr>
        </p:nvSpPr>
        <p:spPr/>
        <p:txBody>
          <a:bodyPr/>
          <a:lstStyle/>
          <a:p>
            <a:r>
              <a:rPr lang="fr-FR" dirty="0"/>
              <a:t>ECIIA Banking </a:t>
            </a:r>
            <a:r>
              <a:rPr lang="fr-FR" dirty="0" err="1"/>
              <a:t>Committee</a:t>
            </a:r>
            <a:r>
              <a:rPr lang="fr-FR" dirty="0"/>
              <a:t> plan</a:t>
            </a:r>
          </a:p>
        </p:txBody>
      </p:sp>
      <p:sp>
        <p:nvSpPr>
          <p:cNvPr id="3" name="Espace réservé du contenu 2">
            <a:extLst>
              <a:ext uri="{FF2B5EF4-FFF2-40B4-BE49-F238E27FC236}">
                <a16:creationId xmlns:a16="http://schemas.microsoft.com/office/drawing/2014/main" id="{4408C49E-C259-4217-BAB6-0C17F1E35C00}"/>
              </a:ext>
            </a:extLst>
          </p:cNvPr>
          <p:cNvSpPr>
            <a:spLocks noGrp="1"/>
          </p:cNvSpPr>
          <p:nvPr>
            <p:ph idx="1"/>
          </p:nvPr>
        </p:nvSpPr>
        <p:spPr>
          <a:xfrm>
            <a:off x="609600" y="1916832"/>
            <a:ext cx="10940728" cy="4224387"/>
          </a:xfrm>
        </p:spPr>
        <p:txBody>
          <a:bodyPr>
            <a:normAutofit/>
          </a:bodyPr>
          <a:lstStyle/>
          <a:p>
            <a:pPr>
              <a:buFont typeface="Wingdings" panose="05000000000000000000" pitchFamily="2" charset="2"/>
              <a:buChar char="ü"/>
            </a:pPr>
            <a:r>
              <a:rPr lang="fr-FR" sz="2400" dirty="0"/>
              <a:t>Follow up on EBA </a:t>
            </a:r>
            <a:r>
              <a:rPr lang="fr-FR" sz="2400" dirty="0" err="1"/>
              <a:t>Review</a:t>
            </a:r>
            <a:r>
              <a:rPr lang="fr-FR" sz="2400" dirty="0"/>
              <a:t> consultations</a:t>
            </a:r>
          </a:p>
          <a:p>
            <a:pPr>
              <a:buFont typeface="Wingdings" panose="05000000000000000000" pitchFamily="2" charset="2"/>
              <a:buChar char="ü"/>
            </a:pPr>
            <a:r>
              <a:rPr lang="fr-FR" sz="2400" dirty="0"/>
              <a:t>Meeting </a:t>
            </a:r>
            <a:r>
              <a:rPr lang="fr-FR" sz="2400" dirty="0" err="1"/>
              <a:t>with</a:t>
            </a:r>
            <a:r>
              <a:rPr lang="fr-FR" sz="2400" dirty="0"/>
              <a:t> ECB </a:t>
            </a:r>
          </a:p>
          <a:p>
            <a:pPr>
              <a:buFont typeface="Wingdings" panose="05000000000000000000" pitchFamily="2" charset="2"/>
              <a:buChar char="ü"/>
            </a:pPr>
            <a:r>
              <a:rPr lang="fr-FR" sz="2400" dirty="0"/>
              <a:t>New position </a:t>
            </a:r>
            <a:r>
              <a:rPr lang="fr-FR" sz="2400" dirty="0" err="1"/>
              <a:t>papers</a:t>
            </a:r>
            <a:r>
              <a:rPr lang="fr-FR" sz="2400" dirty="0"/>
              <a:t> </a:t>
            </a:r>
            <a:r>
              <a:rPr lang="fr-FR" sz="2400" dirty="0" err="1"/>
              <a:t>proposals</a:t>
            </a:r>
            <a:r>
              <a:rPr lang="fr-FR" sz="2400" dirty="0"/>
              <a:t> to </a:t>
            </a:r>
            <a:r>
              <a:rPr lang="fr-FR" sz="2400" dirty="0" err="1"/>
              <a:t>be</a:t>
            </a:r>
            <a:r>
              <a:rPr lang="fr-FR" sz="2400" dirty="0"/>
              <a:t> </a:t>
            </a:r>
            <a:r>
              <a:rPr lang="fr-FR" sz="2400" dirty="0" err="1"/>
              <a:t>discussed</a:t>
            </a:r>
            <a:r>
              <a:rPr lang="fr-FR" sz="2400" dirty="0"/>
              <a:t> at </a:t>
            </a:r>
            <a:r>
              <a:rPr lang="fr-FR" sz="2400" dirty="0" err="1"/>
              <a:t>next</a:t>
            </a:r>
            <a:r>
              <a:rPr lang="fr-FR" sz="2400" dirty="0"/>
              <a:t> </a:t>
            </a:r>
            <a:r>
              <a:rPr lang="fr-FR" sz="2400" dirty="0" err="1"/>
              <a:t>Committee</a:t>
            </a:r>
            <a:r>
              <a:rPr lang="fr-FR" sz="2400" dirty="0"/>
              <a:t>:</a:t>
            </a:r>
          </a:p>
          <a:p>
            <a:pPr lvl="1"/>
            <a:r>
              <a:rPr lang="fr-FR" sz="2400" dirty="0"/>
              <a:t>-</a:t>
            </a:r>
            <a:r>
              <a:rPr lang="fr-FR" sz="2400" dirty="0" err="1"/>
              <a:t>Assessment</a:t>
            </a:r>
            <a:r>
              <a:rPr lang="fr-FR" sz="2400" dirty="0"/>
              <a:t> of </a:t>
            </a:r>
            <a:r>
              <a:rPr lang="fr-FR" sz="2400" dirty="0" err="1"/>
              <a:t>internal</a:t>
            </a:r>
            <a:r>
              <a:rPr lang="fr-FR" sz="2400" dirty="0"/>
              <a:t> audit </a:t>
            </a:r>
            <a:r>
              <a:rPr lang="fr-FR" sz="2400" dirty="0" err="1"/>
              <a:t>function</a:t>
            </a:r>
            <a:endParaRPr lang="fr-FR" sz="2400" dirty="0"/>
          </a:p>
          <a:p>
            <a:pPr lvl="1"/>
            <a:r>
              <a:rPr lang="fr-FR" sz="2400" dirty="0"/>
              <a:t>-The management of self-</a:t>
            </a:r>
            <a:r>
              <a:rPr lang="fr-FR" sz="2400" dirty="0" err="1"/>
              <a:t>raised</a:t>
            </a:r>
            <a:r>
              <a:rPr lang="fr-FR" sz="2400" dirty="0"/>
              <a:t> issues </a:t>
            </a:r>
          </a:p>
          <a:p>
            <a:pPr lvl="1"/>
            <a:r>
              <a:rPr lang="fr-FR" sz="2400" dirty="0"/>
              <a:t>-The audit of cloud services</a:t>
            </a:r>
          </a:p>
          <a:p>
            <a:pPr lvl="1"/>
            <a:r>
              <a:rPr lang="fr-FR" sz="2400" dirty="0"/>
              <a:t>-The rôle of IA in the business model </a:t>
            </a:r>
            <a:r>
              <a:rPr lang="fr-FR" sz="2400" dirty="0" err="1"/>
              <a:t>risks</a:t>
            </a:r>
            <a:endParaRPr lang="fr-FR" sz="2400" dirty="0"/>
          </a:p>
          <a:p>
            <a:pPr lvl="1"/>
            <a:r>
              <a:rPr lang="fr-FR" sz="2400" dirty="0"/>
              <a:t>-The </a:t>
            </a:r>
            <a:r>
              <a:rPr lang="fr-FR" sz="2400" dirty="0" err="1"/>
              <a:t>assessment</a:t>
            </a:r>
            <a:r>
              <a:rPr lang="fr-FR" sz="2400" dirty="0"/>
              <a:t> of the </a:t>
            </a:r>
            <a:r>
              <a:rPr lang="fr-FR" sz="2400" dirty="0" err="1"/>
              <a:t>resources</a:t>
            </a:r>
            <a:r>
              <a:rPr lang="fr-FR" sz="2400" dirty="0"/>
              <a:t> </a:t>
            </a:r>
            <a:r>
              <a:rPr lang="fr-FR" sz="2400" dirty="0" err="1"/>
              <a:t>required</a:t>
            </a:r>
            <a:r>
              <a:rPr lang="fr-FR" sz="2400" dirty="0"/>
              <a:t> (</a:t>
            </a:r>
            <a:r>
              <a:rPr lang="fr-FR" sz="2400" dirty="0" err="1"/>
              <a:t>with</a:t>
            </a:r>
            <a:r>
              <a:rPr lang="fr-FR" sz="2400" dirty="0"/>
              <a:t> benchmarking)</a:t>
            </a:r>
          </a:p>
        </p:txBody>
      </p:sp>
      <p:pic>
        <p:nvPicPr>
          <p:cNvPr id="8" name="Imagem 23">
            <a:extLst>
              <a:ext uri="{FF2B5EF4-FFF2-40B4-BE49-F238E27FC236}">
                <a16:creationId xmlns:a16="http://schemas.microsoft.com/office/drawing/2014/main" id="{B573C21F-1DFC-43C8-AB80-F066E1C5BD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32504" y="11128"/>
            <a:ext cx="1420721" cy="1420721"/>
          </a:xfrm>
          <a:prstGeom prst="rect">
            <a:avLst/>
          </a:prstGeom>
        </p:spPr>
      </p:pic>
    </p:spTree>
    <p:extLst>
      <p:ext uri="{BB962C8B-B14F-4D97-AF65-F5344CB8AC3E}">
        <p14:creationId xmlns:p14="http://schemas.microsoft.com/office/powerpoint/2010/main" val="274502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F01365-5BA1-490E-8BA4-8E8DAA6FE05E}"/>
              </a:ext>
            </a:extLst>
          </p:cNvPr>
          <p:cNvSpPr>
            <a:spLocks noGrp="1"/>
          </p:cNvSpPr>
          <p:nvPr>
            <p:ph type="title"/>
          </p:nvPr>
        </p:nvSpPr>
        <p:spPr/>
        <p:txBody>
          <a:bodyPr/>
          <a:lstStyle/>
          <a:p>
            <a:r>
              <a:rPr lang="fr-FR" dirty="0"/>
              <a:t>ECIIA News</a:t>
            </a:r>
          </a:p>
        </p:txBody>
      </p:sp>
      <p:sp>
        <p:nvSpPr>
          <p:cNvPr id="3" name="Espace réservé du contenu 2">
            <a:extLst>
              <a:ext uri="{FF2B5EF4-FFF2-40B4-BE49-F238E27FC236}">
                <a16:creationId xmlns:a16="http://schemas.microsoft.com/office/drawing/2014/main" id="{A122F917-DB3F-495E-8494-CF55513742B2}"/>
              </a:ext>
            </a:extLst>
          </p:cNvPr>
          <p:cNvSpPr>
            <a:spLocks noGrp="1"/>
          </p:cNvSpPr>
          <p:nvPr>
            <p:ph idx="1"/>
          </p:nvPr>
        </p:nvSpPr>
        <p:spPr/>
        <p:txBody>
          <a:bodyPr/>
          <a:lstStyle/>
          <a:p>
            <a:r>
              <a:rPr lang="fr-FR" dirty="0"/>
              <a:t>General</a:t>
            </a:r>
          </a:p>
          <a:p>
            <a:r>
              <a:rPr lang="fr-FR" dirty="0" err="1"/>
              <a:t>Insurance</a:t>
            </a:r>
            <a:endParaRPr lang="fr-FR" dirty="0"/>
          </a:p>
          <a:p>
            <a:r>
              <a:rPr lang="fr-FR" dirty="0"/>
              <a:t>Banking</a:t>
            </a:r>
          </a:p>
          <a:p>
            <a:r>
              <a:rPr lang="fr-FR" dirty="0"/>
              <a:t>Communication</a:t>
            </a:r>
          </a:p>
        </p:txBody>
      </p:sp>
    </p:spTree>
    <p:extLst>
      <p:ext uri="{BB962C8B-B14F-4D97-AF65-F5344CB8AC3E}">
        <p14:creationId xmlns:p14="http://schemas.microsoft.com/office/powerpoint/2010/main" val="1060734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2AEC7D-5B5B-4F62-8F59-6BAD5BA9F84D}"/>
              </a:ext>
            </a:extLst>
          </p:cNvPr>
          <p:cNvSpPr>
            <a:spLocks noGrp="1"/>
          </p:cNvSpPr>
          <p:nvPr>
            <p:ph type="title"/>
          </p:nvPr>
        </p:nvSpPr>
        <p:spPr/>
        <p:txBody>
          <a:bodyPr/>
          <a:lstStyle/>
          <a:p>
            <a:r>
              <a:rPr lang="fr-FR" dirty="0"/>
              <a:t>ECIIA Public </a:t>
            </a:r>
            <a:r>
              <a:rPr lang="fr-FR" dirty="0" err="1"/>
              <a:t>Sector</a:t>
            </a:r>
            <a:r>
              <a:rPr lang="fr-FR" dirty="0"/>
              <a:t> plan</a:t>
            </a:r>
          </a:p>
        </p:txBody>
      </p:sp>
      <p:sp>
        <p:nvSpPr>
          <p:cNvPr id="3" name="Espace réservé du contenu 2">
            <a:extLst>
              <a:ext uri="{FF2B5EF4-FFF2-40B4-BE49-F238E27FC236}">
                <a16:creationId xmlns:a16="http://schemas.microsoft.com/office/drawing/2014/main" id="{4408C49E-C259-4217-BAB6-0C17F1E35C00}"/>
              </a:ext>
            </a:extLst>
          </p:cNvPr>
          <p:cNvSpPr>
            <a:spLocks noGrp="1"/>
          </p:cNvSpPr>
          <p:nvPr>
            <p:ph idx="1"/>
          </p:nvPr>
        </p:nvSpPr>
        <p:spPr>
          <a:xfrm>
            <a:off x="609600" y="2780928"/>
            <a:ext cx="10940728" cy="4224387"/>
          </a:xfrm>
        </p:spPr>
        <p:txBody>
          <a:bodyPr>
            <a:normAutofit/>
          </a:bodyPr>
          <a:lstStyle/>
          <a:p>
            <a:pPr>
              <a:buFont typeface="Wingdings" panose="05000000000000000000" pitchFamily="2" charset="2"/>
              <a:buChar char="ü"/>
            </a:pPr>
            <a:r>
              <a:rPr lang="fr-FR" sz="2400" dirty="0"/>
              <a:t>Survey on NFR </a:t>
            </a:r>
            <a:r>
              <a:rPr lang="fr-FR" sz="2400" dirty="0" err="1"/>
              <a:t>with</a:t>
            </a:r>
            <a:r>
              <a:rPr lang="fr-FR" sz="2400" dirty="0"/>
              <a:t> EUROSAI </a:t>
            </a:r>
          </a:p>
          <a:p>
            <a:pPr>
              <a:buFont typeface="Wingdings" panose="05000000000000000000" pitchFamily="2" charset="2"/>
              <a:buChar char="ü"/>
            </a:pPr>
            <a:r>
              <a:rPr lang="fr-FR" sz="2400" dirty="0"/>
              <a:t>Event </a:t>
            </a:r>
            <a:r>
              <a:rPr lang="fr-FR" sz="2400" dirty="0" err="1"/>
              <a:t>with</a:t>
            </a:r>
            <a:r>
              <a:rPr lang="fr-FR" sz="2400" dirty="0"/>
              <a:t> EUROSAI on NFR in Brussels in June (17 or 18)</a:t>
            </a:r>
          </a:p>
          <a:p>
            <a:pPr>
              <a:buFont typeface="Wingdings" panose="05000000000000000000" pitchFamily="2" charset="2"/>
              <a:buChar char="ü"/>
            </a:pPr>
            <a:r>
              <a:rPr lang="fr-FR" sz="2400" dirty="0"/>
              <a:t>Standards for IA in the public </a:t>
            </a:r>
            <a:r>
              <a:rPr lang="fr-FR" sz="2400" dirty="0" err="1"/>
              <a:t>sector</a:t>
            </a:r>
            <a:r>
              <a:rPr lang="fr-FR" sz="2400" dirty="0"/>
              <a:t> (in discussion)</a:t>
            </a:r>
          </a:p>
          <a:p>
            <a:pPr>
              <a:buFont typeface="Wingdings" panose="05000000000000000000" pitchFamily="2" charset="2"/>
              <a:buChar char="ü"/>
            </a:pPr>
            <a:r>
              <a:rPr lang="fr-FR" sz="2400" dirty="0"/>
              <a:t>Existence of IA </a:t>
            </a:r>
            <a:r>
              <a:rPr lang="fr-FR" sz="2400" dirty="0" err="1"/>
              <a:t>function</a:t>
            </a:r>
            <a:r>
              <a:rPr lang="fr-FR" sz="2400" dirty="0"/>
              <a:t> (in discussion)</a:t>
            </a:r>
          </a:p>
        </p:txBody>
      </p:sp>
      <p:pic>
        <p:nvPicPr>
          <p:cNvPr id="5" name="Image 4">
            <a:extLst>
              <a:ext uri="{FF2B5EF4-FFF2-40B4-BE49-F238E27FC236}">
                <a16:creationId xmlns:a16="http://schemas.microsoft.com/office/drawing/2014/main" id="{1911602C-72B7-4C49-A034-79E75D97AD6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470354" y="116632"/>
            <a:ext cx="3721646" cy="1174679"/>
          </a:xfrm>
          <a:prstGeom prst="rect">
            <a:avLst/>
          </a:prstGeom>
        </p:spPr>
      </p:pic>
    </p:spTree>
    <p:extLst>
      <p:ext uri="{BB962C8B-B14F-4D97-AF65-F5344CB8AC3E}">
        <p14:creationId xmlns:p14="http://schemas.microsoft.com/office/powerpoint/2010/main" val="1201748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1852192" y="1207932"/>
            <a:ext cx="9186865" cy="4869029"/>
          </a:xfrm>
        </p:spPr>
        <p:txBody>
          <a:bodyPr>
            <a:normAutofit fontScale="85000" lnSpcReduction="20000"/>
          </a:bodyPr>
          <a:lstStyle/>
          <a:p>
            <a:endParaRPr lang="pt-PT" dirty="0"/>
          </a:p>
          <a:p>
            <a:r>
              <a:rPr lang="pt-PT" dirty="0"/>
              <a:t>To be informed </a:t>
            </a:r>
          </a:p>
          <a:p>
            <a:r>
              <a:rPr lang="pt-PT" dirty="0"/>
              <a:t>Follow us:</a:t>
            </a:r>
          </a:p>
          <a:p>
            <a:endParaRPr lang="pt-PT" dirty="0"/>
          </a:p>
          <a:p>
            <a:r>
              <a:rPr lang="pt-PT" dirty="0"/>
              <a:t>@</a:t>
            </a:r>
            <a:r>
              <a:rPr lang="pt-PT" dirty="0" err="1"/>
              <a:t>EciiaInfo</a:t>
            </a:r>
            <a:endParaRPr lang="pt-PT" dirty="0"/>
          </a:p>
          <a:p>
            <a:br>
              <a:rPr lang="pt-PT" dirty="0">
                <a:hlinkClick r:id="rId2"/>
              </a:rPr>
            </a:br>
            <a:r>
              <a:rPr lang="pt-PT" dirty="0">
                <a:hlinkClick r:id="rId2"/>
              </a:rPr>
              <a:t>www.eciia.eu</a:t>
            </a:r>
            <a:endParaRPr lang="pt-PT" dirty="0"/>
          </a:p>
          <a:p>
            <a:endParaRPr lang="pt-PT" dirty="0"/>
          </a:p>
          <a:p>
            <a:r>
              <a:rPr lang="pt-PT" dirty="0">
                <a:hlinkClick r:id="rId3"/>
              </a:rPr>
              <a:t>info@eciia.eu</a:t>
            </a:r>
            <a:endParaRPr lang="pt-PT" dirty="0"/>
          </a:p>
          <a:p>
            <a:endParaRPr lang="pt-PT" dirty="0"/>
          </a:p>
          <a:p>
            <a:r>
              <a:rPr lang="pt-PT" dirty="0" err="1"/>
              <a:t>News</a:t>
            </a:r>
            <a:r>
              <a:rPr lang="pt-PT" dirty="0"/>
              <a:t> </a:t>
            </a:r>
            <a:r>
              <a:rPr lang="pt-PT" dirty="0" err="1"/>
              <a:t>from</a:t>
            </a:r>
            <a:r>
              <a:rPr lang="pt-PT" dirty="0"/>
              <a:t> ECIIA</a:t>
            </a:r>
          </a:p>
          <a:p>
            <a:endParaRPr lang="pt-PT" dirty="0"/>
          </a:p>
        </p:txBody>
      </p:sp>
      <p:pic>
        <p:nvPicPr>
          <p:cNvPr id="3" name="Imagem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72372" y="2914655"/>
            <a:ext cx="450795" cy="450795"/>
          </a:xfrm>
          <a:prstGeom prst="rect">
            <a:avLst/>
          </a:prstGeom>
        </p:spPr>
      </p:pic>
      <p:pic>
        <p:nvPicPr>
          <p:cNvPr id="4" name="Imagem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09527" y="3561175"/>
            <a:ext cx="525689" cy="596771"/>
          </a:xfrm>
          <a:prstGeom prst="rect">
            <a:avLst/>
          </a:prstGeom>
        </p:spPr>
      </p:pic>
      <p:pic>
        <p:nvPicPr>
          <p:cNvPr id="5" name="Imagem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53136" y="4596252"/>
            <a:ext cx="475921" cy="475921"/>
          </a:xfrm>
          <a:prstGeom prst="rect">
            <a:avLst/>
          </a:prstGeom>
        </p:spPr>
      </p:pic>
      <p:sp>
        <p:nvSpPr>
          <p:cNvPr id="7" name="Marcador de Posição do Rodapé 4"/>
          <p:cNvSpPr>
            <a:spLocks noGrp="1"/>
          </p:cNvSpPr>
          <p:nvPr>
            <p:ph type="ftr" sz="quarter" idx="4294967295"/>
          </p:nvPr>
        </p:nvSpPr>
        <p:spPr>
          <a:xfrm>
            <a:off x="3894483" y="6250011"/>
            <a:ext cx="4403035" cy="365125"/>
          </a:xfrm>
          <a:prstGeom prst="rect">
            <a:avLst/>
          </a:prstGeom>
        </p:spPr>
        <p:txBody>
          <a:bodyPr/>
          <a:lstStyle>
            <a:lvl1pPr>
              <a:defRPr sz="1400" b="0">
                <a:solidFill>
                  <a:srgbClr val="001743"/>
                </a:solidFill>
              </a:defRPr>
            </a:lvl1pPr>
          </a:lstStyle>
          <a:p>
            <a:r>
              <a:rPr lang="en-US" dirty="0">
                <a:latin typeface="Century Gothic" panose="020B0502020202020204" pitchFamily="34" charset="0"/>
              </a:rPr>
              <a:t>Enhancing governance through internal audit</a:t>
            </a:r>
            <a:endParaRPr lang="fr-FR" dirty="0">
              <a:latin typeface="Century Gothic" panose="020B0502020202020204" pitchFamily="34" charset="0"/>
            </a:endParaRPr>
          </a:p>
          <a:p>
            <a:endParaRPr lang="pt-PT" dirty="0"/>
          </a:p>
        </p:txBody>
      </p:sp>
      <p:pic>
        <p:nvPicPr>
          <p:cNvPr id="6" name="Imagem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94576" y="5510479"/>
            <a:ext cx="429902" cy="429902"/>
          </a:xfrm>
          <a:prstGeom prst="rect">
            <a:avLst/>
          </a:prstGeom>
        </p:spPr>
      </p:pic>
    </p:spTree>
    <p:extLst>
      <p:ext uri="{BB962C8B-B14F-4D97-AF65-F5344CB8AC3E}">
        <p14:creationId xmlns:p14="http://schemas.microsoft.com/office/powerpoint/2010/main" val="1172548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C86482-0F5C-4A62-8A9E-8F05BBA44971}"/>
              </a:ext>
            </a:extLst>
          </p:cNvPr>
          <p:cNvSpPr>
            <a:spLocks noGrp="1"/>
          </p:cNvSpPr>
          <p:nvPr>
            <p:ph type="title"/>
          </p:nvPr>
        </p:nvSpPr>
        <p:spPr/>
        <p:txBody>
          <a:bodyPr/>
          <a:lstStyle/>
          <a:p>
            <a:r>
              <a:rPr lang="fr-FR" dirty="0"/>
              <a:t>EC 2020 </a:t>
            </a:r>
            <a:r>
              <a:rPr lang="fr-FR" dirty="0" err="1"/>
              <a:t>Workprogramme</a:t>
            </a:r>
            <a:endParaRPr lang="fr-FR" dirty="0"/>
          </a:p>
        </p:txBody>
      </p:sp>
      <p:sp>
        <p:nvSpPr>
          <p:cNvPr id="3" name="Espace réservé du contenu 2">
            <a:extLst>
              <a:ext uri="{FF2B5EF4-FFF2-40B4-BE49-F238E27FC236}">
                <a16:creationId xmlns:a16="http://schemas.microsoft.com/office/drawing/2014/main" id="{52761675-4526-4A33-B862-A63AD27BEC19}"/>
              </a:ext>
            </a:extLst>
          </p:cNvPr>
          <p:cNvSpPr>
            <a:spLocks noGrp="1"/>
          </p:cNvSpPr>
          <p:nvPr>
            <p:ph idx="1"/>
          </p:nvPr>
        </p:nvSpPr>
        <p:spPr/>
        <p:txBody>
          <a:bodyPr>
            <a:normAutofit fontScale="70000" lnSpcReduction="20000"/>
          </a:bodyPr>
          <a:lstStyle/>
          <a:p>
            <a:r>
              <a:rPr lang="en-US" dirty="0"/>
              <a:t>The European Commission adopted its 2020 Work </a:t>
            </a:r>
            <a:r>
              <a:rPr lang="en-US" dirty="0" err="1"/>
              <a:t>Programme</a:t>
            </a:r>
            <a:r>
              <a:rPr lang="en-US" dirty="0"/>
              <a:t>. </a:t>
            </a:r>
          </a:p>
          <a:p>
            <a:r>
              <a:rPr lang="en-US" dirty="0"/>
              <a:t>It is divided into six headlines addressing the main objectives of the Von der </a:t>
            </a:r>
            <a:r>
              <a:rPr lang="en-US" dirty="0" err="1"/>
              <a:t>Leyen</a:t>
            </a:r>
            <a:r>
              <a:rPr lang="en-US" dirty="0"/>
              <a:t> Commission including (</a:t>
            </a:r>
            <a:r>
              <a:rPr lang="en-US" dirty="0" err="1"/>
              <a:t>i</a:t>
            </a:r>
            <a:r>
              <a:rPr lang="en-US" dirty="0"/>
              <a:t>) A European Green Deal (ii) A Europe fit for the digital age (iii) An economy that works for people (iv) A stronger Europe in the world (v) Promoting our European way of life (vi) A new push for European democracy.</a:t>
            </a:r>
            <a:br>
              <a:rPr lang="en-US" dirty="0"/>
            </a:br>
            <a:r>
              <a:rPr lang="en-US" dirty="0"/>
              <a:t>To ensure mainstreamed sustainable investments across the financial system, the EC announced:</a:t>
            </a:r>
          </a:p>
          <a:p>
            <a:endParaRPr lang="en-US" dirty="0"/>
          </a:p>
          <a:p>
            <a:pPr marL="0" indent="0">
              <a:buNone/>
            </a:pPr>
            <a:r>
              <a:rPr lang="en-US" dirty="0"/>
              <a:t>	a Renewed Sustainable Finance Strategy which will aim at redirecting 	private capital flows to green investments. </a:t>
            </a:r>
            <a:r>
              <a:rPr lang="en-US" b="1" dirty="0"/>
              <a:t>Embedding a culture of 	sustainable corporate governance in private sector firms will be equally 	important,</a:t>
            </a:r>
            <a:endParaRPr lang="en-US" dirty="0"/>
          </a:p>
          <a:p>
            <a:pPr lvl="1"/>
            <a:r>
              <a:rPr lang="en-US" b="1" dirty="0"/>
              <a:t>	</a:t>
            </a:r>
            <a:r>
              <a:rPr lang="en-US" sz="3400" b="1" dirty="0"/>
              <a:t>a review of the Non-Financial Reporting Directive </a:t>
            </a:r>
            <a:r>
              <a:rPr lang="en-US" sz="3400" b="1" u="sng" dirty="0"/>
              <a:t>(Q4 2020).</a:t>
            </a:r>
            <a:endParaRPr lang="en-US" dirty="0"/>
          </a:p>
          <a:p>
            <a:endParaRPr lang="fr-FR" dirty="0"/>
          </a:p>
        </p:txBody>
      </p:sp>
      <p:pic>
        <p:nvPicPr>
          <p:cNvPr id="5" name="Graphique 4" descr="Marketing">
            <a:extLst>
              <a:ext uri="{FF2B5EF4-FFF2-40B4-BE49-F238E27FC236}">
                <a16:creationId xmlns:a16="http://schemas.microsoft.com/office/drawing/2014/main" id="{D26E8706-1F0F-4001-A30E-F5780E08AB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5360" y="4402009"/>
            <a:ext cx="914400" cy="914400"/>
          </a:xfrm>
          <a:prstGeom prst="rect">
            <a:avLst/>
          </a:prstGeom>
        </p:spPr>
      </p:pic>
      <p:pic>
        <p:nvPicPr>
          <p:cNvPr id="7" name="Image 6">
            <a:extLst>
              <a:ext uri="{FF2B5EF4-FFF2-40B4-BE49-F238E27FC236}">
                <a16:creationId xmlns:a16="http://schemas.microsoft.com/office/drawing/2014/main" id="{F5E11D52-0BE3-4F16-9C63-41DB61FA193D}"/>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182757" y="-15766"/>
            <a:ext cx="1994744" cy="1082531"/>
          </a:xfrm>
          <a:prstGeom prst="rect">
            <a:avLst/>
          </a:prstGeom>
        </p:spPr>
      </p:pic>
    </p:spTree>
    <p:extLst>
      <p:ext uri="{BB962C8B-B14F-4D97-AF65-F5344CB8AC3E}">
        <p14:creationId xmlns:p14="http://schemas.microsoft.com/office/powerpoint/2010/main" val="136507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2A57A3-6F9B-4A18-8069-86C9FA0B1F54}"/>
              </a:ext>
            </a:extLst>
          </p:cNvPr>
          <p:cNvSpPr>
            <a:spLocks noGrp="1"/>
          </p:cNvSpPr>
          <p:nvPr>
            <p:ph type="title"/>
          </p:nvPr>
        </p:nvSpPr>
        <p:spPr/>
        <p:txBody>
          <a:bodyPr/>
          <a:lstStyle/>
          <a:p>
            <a:r>
              <a:rPr lang="fr-FR" dirty="0"/>
              <a:t>EC 2020 </a:t>
            </a:r>
            <a:r>
              <a:rPr lang="fr-FR" dirty="0" err="1"/>
              <a:t>Workprogramme</a:t>
            </a:r>
            <a:r>
              <a:rPr lang="fr-FR" dirty="0"/>
              <a:t> for us </a:t>
            </a:r>
          </a:p>
        </p:txBody>
      </p:sp>
      <p:sp>
        <p:nvSpPr>
          <p:cNvPr id="4" name="Rectangle 3">
            <a:extLst>
              <a:ext uri="{FF2B5EF4-FFF2-40B4-BE49-F238E27FC236}">
                <a16:creationId xmlns:a16="http://schemas.microsoft.com/office/drawing/2014/main" id="{60601769-DC39-4D74-9CC9-B77E3BAB3F57}"/>
              </a:ext>
            </a:extLst>
          </p:cNvPr>
          <p:cNvSpPr/>
          <p:nvPr/>
        </p:nvSpPr>
        <p:spPr>
          <a:xfrm>
            <a:off x="551384" y="2060848"/>
            <a:ext cx="11031016" cy="3477875"/>
          </a:xfrm>
          <a:prstGeom prst="rect">
            <a:avLst/>
          </a:prstGeom>
        </p:spPr>
        <p:txBody>
          <a:bodyPr wrap="square">
            <a:spAutoFit/>
          </a:bodyPr>
          <a:lstStyle/>
          <a:p>
            <a:pPr marL="285750" indent="-285750">
              <a:buFont typeface="Wingdings" panose="05000000000000000000" pitchFamily="2" charset="2"/>
              <a:buChar char="ü"/>
            </a:pPr>
            <a:r>
              <a:rPr lang="en-US" sz="2000" dirty="0">
                <a:latin typeface="Century Gothic" panose="020B0502020202020204" pitchFamily="34" charset="0"/>
              </a:rPr>
              <a:t>a Renewed Sustainable Finance Strategy which will aim at redirecting 	private capital flows to green investments. </a:t>
            </a:r>
            <a:r>
              <a:rPr lang="en-US" sz="2000" b="1" dirty="0">
                <a:latin typeface="Century Gothic" panose="020B0502020202020204" pitchFamily="34" charset="0"/>
              </a:rPr>
              <a:t>Embedding a culture of sustainable corporate governance in private sector firms will be equally important,</a:t>
            </a:r>
            <a:endParaRPr lang="en-US" sz="2000" dirty="0">
              <a:latin typeface="Century Gothic" panose="020B0502020202020204" pitchFamily="34" charset="0"/>
            </a:endParaRPr>
          </a:p>
          <a:p>
            <a:pPr marL="285750" indent="-285750">
              <a:buFont typeface="Wingdings" panose="05000000000000000000" pitchFamily="2" charset="2"/>
              <a:buChar char="ü"/>
            </a:pPr>
            <a:r>
              <a:rPr lang="en-US" sz="2000" b="1" dirty="0">
                <a:latin typeface="Century Gothic" panose="020B0502020202020204" pitchFamily="34" charset="0"/>
              </a:rPr>
              <a:t>a review of the Non-Financial Reporting Directive </a:t>
            </a:r>
            <a:r>
              <a:rPr lang="en-US" sz="2000" b="1" u="sng" dirty="0">
                <a:latin typeface="Century Gothic" panose="020B0502020202020204" pitchFamily="34" charset="0"/>
              </a:rPr>
              <a:t>(Q4 2020).</a:t>
            </a:r>
            <a:endParaRPr lang="en-US" sz="2000" dirty="0">
              <a:latin typeface="Century Gothic" panose="020B0502020202020204" pitchFamily="34" charset="0"/>
            </a:endParaRPr>
          </a:p>
          <a:p>
            <a:pPr marL="285750" indent="-285750">
              <a:buFont typeface="Wingdings" panose="05000000000000000000" pitchFamily="2" charset="2"/>
              <a:buChar char="ü"/>
            </a:pPr>
            <a:r>
              <a:rPr lang="en-US" sz="2000" dirty="0">
                <a:solidFill>
                  <a:srgbClr val="202020"/>
                </a:solidFill>
                <a:latin typeface="Century Gothic" panose="020B0502020202020204" pitchFamily="34" charset="0"/>
              </a:rPr>
              <a:t>a </a:t>
            </a:r>
            <a:r>
              <a:rPr lang="en-US" sz="2000" b="1" dirty="0">
                <a:solidFill>
                  <a:srgbClr val="202020"/>
                </a:solidFill>
                <a:latin typeface="Century Gothic" panose="020B0502020202020204" pitchFamily="34" charset="0"/>
              </a:rPr>
              <a:t>new Action Plan on Anti-Money Laundering </a:t>
            </a:r>
            <a:r>
              <a:rPr lang="en-US" sz="2000" dirty="0">
                <a:solidFill>
                  <a:srgbClr val="202020"/>
                </a:solidFill>
                <a:latin typeface="Century Gothic" panose="020B0502020202020204" pitchFamily="34" charset="0"/>
              </a:rPr>
              <a:t>which will seek to improve the supervisory system and improve the enforcement of the rules (non-legislative, </a:t>
            </a:r>
            <a:r>
              <a:rPr lang="en-US" sz="2000" b="1" dirty="0">
                <a:solidFill>
                  <a:srgbClr val="202020"/>
                </a:solidFill>
                <a:latin typeface="Century Gothic" panose="020B0502020202020204" pitchFamily="34" charset="0"/>
              </a:rPr>
              <a:t>Q1 2020);</a:t>
            </a:r>
          </a:p>
          <a:p>
            <a:pPr marL="285750" indent="-285750">
              <a:buFont typeface="Wingdings" panose="05000000000000000000" pitchFamily="2" charset="2"/>
              <a:buChar char="ü"/>
            </a:pPr>
            <a:r>
              <a:rPr lang="en-US" sz="2000" b="1" dirty="0">
                <a:solidFill>
                  <a:srgbClr val="202020"/>
                </a:solidFill>
                <a:latin typeface="Century Gothic" panose="020B0502020202020204" pitchFamily="34" charset="0"/>
              </a:rPr>
              <a:t>review of the Capital Requirements </a:t>
            </a:r>
            <a:r>
              <a:rPr lang="en-US" sz="2000" dirty="0">
                <a:solidFill>
                  <a:srgbClr val="202020"/>
                </a:solidFill>
                <a:latin typeface="Century Gothic" panose="020B0502020202020204" pitchFamily="34" charset="0"/>
              </a:rPr>
              <a:t>legislation (legislative, </a:t>
            </a:r>
            <a:r>
              <a:rPr lang="en-US" sz="2000" b="1" dirty="0">
                <a:solidFill>
                  <a:srgbClr val="202020"/>
                </a:solidFill>
                <a:latin typeface="Century Gothic" panose="020B0502020202020204" pitchFamily="34" charset="0"/>
              </a:rPr>
              <a:t>Q2 2020</a:t>
            </a:r>
            <a:r>
              <a:rPr lang="en-US" sz="2000" dirty="0">
                <a:solidFill>
                  <a:srgbClr val="202020"/>
                </a:solidFill>
                <a:latin typeface="Century Gothic" panose="020B0502020202020204" pitchFamily="34" charset="0"/>
              </a:rPr>
              <a:t>).</a:t>
            </a:r>
          </a:p>
          <a:p>
            <a:pPr marL="285750" indent="-285750">
              <a:buFont typeface="Wingdings" panose="05000000000000000000" pitchFamily="2" charset="2"/>
              <a:buChar char="ü"/>
            </a:pPr>
            <a:r>
              <a:rPr lang="en-US" sz="2000" b="1" dirty="0">
                <a:solidFill>
                  <a:srgbClr val="202020"/>
                </a:solidFill>
                <a:latin typeface="Century Gothic" panose="020B0502020202020204" pitchFamily="34" charset="0"/>
              </a:rPr>
              <a:t>a new Action Plan on Artificial Intelligence </a:t>
            </a:r>
            <a:r>
              <a:rPr lang="en-US" sz="2000" dirty="0">
                <a:solidFill>
                  <a:srgbClr val="202020"/>
                </a:solidFill>
                <a:latin typeface="Century Gothic" panose="020B0502020202020204" pitchFamily="34" charset="0"/>
              </a:rPr>
              <a:t>(legislative, </a:t>
            </a:r>
            <a:r>
              <a:rPr lang="en-US" sz="2000" b="1" dirty="0">
                <a:solidFill>
                  <a:srgbClr val="202020"/>
                </a:solidFill>
                <a:latin typeface="Century Gothic" panose="020B0502020202020204" pitchFamily="34" charset="0"/>
              </a:rPr>
              <a:t>Q1 2020</a:t>
            </a:r>
            <a:r>
              <a:rPr lang="en-US" sz="2000" dirty="0">
                <a:solidFill>
                  <a:srgbClr val="202020"/>
                </a:solidFill>
                <a:latin typeface="Century Gothic" panose="020B0502020202020204" pitchFamily="34" charset="0"/>
              </a:rPr>
              <a:t>)</a:t>
            </a:r>
          </a:p>
          <a:p>
            <a:pPr marL="285750" indent="-285750" algn="just">
              <a:lnSpc>
                <a:spcPct val="100000"/>
              </a:lnSpc>
              <a:buFont typeface="Wingdings" panose="05000000000000000000" pitchFamily="2" charset="2"/>
              <a:buChar char="ü"/>
            </a:pPr>
            <a:r>
              <a:rPr lang="en-US" sz="2000" dirty="0">
                <a:solidFill>
                  <a:srgbClr val="202020"/>
                </a:solidFill>
                <a:latin typeface="Century Gothic" panose="020B0502020202020204" pitchFamily="34" charset="0"/>
              </a:rPr>
              <a:t>the introduction of multiannual programming between the three EU institutions (European Commission, European Parliament and Council of the EU).</a:t>
            </a:r>
            <a:endParaRPr lang="en-US" sz="2000" b="0" i="0" u="none" strike="noStrike" dirty="0">
              <a:solidFill>
                <a:srgbClr val="202020"/>
              </a:solidFill>
              <a:effectLst/>
              <a:latin typeface="Century Gothic" panose="020B0502020202020204" pitchFamily="34" charset="0"/>
            </a:endParaRPr>
          </a:p>
        </p:txBody>
      </p:sp>
      <p:pic>
        <p:nvPicPr>
          <p:cNvPr id="5" name="Graphique 4" descr="Marketing">
            <a:extLst>
              <a:ext uri="{FF2B5EF4-FFF2-40B4-BE49-F238E27FC236}">
                <a16:creationId xmlns:a16="http://schemas.microsoft.com/office/drawing/2014/main" id="{1A946DEC-10E5-4357-9FAE-C8F80C59B5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920536" y="167837"/>
            <a:ext cx="914400" cy="914400"/>
          </a:xfrm>
          <a:prstGeom prst="rect">
            <a:avLst/>
          </a:prstGeom>
        </p:spPr>
      </p:pic>
    </p:spTree>
    <p:extLst>
      <p:ext uri="{BB962C8B-B14F-4D97-AF65-F5344CB8AC3E}">
        <p14:creationId xmlns:p14="http://schemas.microsoft.com/office/powerpoint/2010/main" val="1278306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508067-943E-49FC-8865-71EEC3C609EE}"/>
              </a:ext>
            </a:extLst>
          </p:cNvPr>
          <p:cNvSpPr>
            <a:spLocks noGrp="1"/>
          </p:cNvSpPr>
          <p:nvPr>
            <p:ph type="title"/>
          </p:nvPr>
        </p:nvSpPr>
        <p:spPr>
          <a:xfrm>
            <a:off x="551384" y="-171400"/>
            <a:ext cx="10972800" cy="1143000"/>
          </a:xfrm>
        </p:spPr>
        <p:txBody>
          <a:bodyPr/>
          <a:lstStyle/>
          <a:p>
            <a:r>
              <a:rPr lang="fr-FR" dirty="0" err="1"/>
              <a:t>Sustainable</a:t>
            </a:r>
            <a:r>
              <a:rPr lang="fr-FR" dirty="0"/>
              <a:t> Finance </a:t>
            </a:r>
            <a:r>
              <a:rPr lang="fr-FR" dirty="0" err="1"/>
              <a:t>Review</a:t>
            </a:r>
            <a:endParaRPr lang="fr-FR" dirty="0"/>
          </a:p>
        </p:txBody>
      </p:sp>
      <p:sp>
        <p:nvSpPr>
          <p:cNvPr id="3" name="Espace réservé du contenu 2">
            <a:extLst>
              <a:ext uri="{FF2B5EF4-FFF2-40B4-BE49-F238E27FC236}">
                <a16:creationId xmlns:a16="http://schemas.microsoft.com/office/drawing/2014/main" id="{50F5CAD6-7C35-4DF0-A69A-A2A091F8D30C}"/>
              </a:ext>
            </a:extLst>
          </p:cNvPr>
          <p:cNvSpPr>
            <a:spLocks noGrp="1"/>
          </p:cNvSpPr>
          <p:nvPr>
            <p:ph idx="1"/>
          </p:nvPr>
        </p:nvSpPr>
        <p:spPr>
          <a:xfrm>
            <a:off x="625636" y="1052736"/>
            <a:ext cx="10940728" cy="5011059"/>
          </a:xfrm>
        </p:spPr>
        <p:txBody>
          <a:bodyPr>
            <a:normAutofit fontScale="55000" lnSpcReduction="20000"/>
          </a:bodyPr>
          <a:lstStyle/>
          <a:p>
            <a:pPr>
              <a:buFont typeface="Wingdings" panose="05000000000000000000" pitchFamily="2" charset="2"/>
              <a:buChar char="ü"/>
            </a:pPr>
            <a:r>
              <a:rPr lang="en-US" dirty="0"/>
              <a:t>DG FISMA will be working on the </a:t>
            </a:r>
            <a:r>
              <a:rPr lang="en-US" b="1" dirty="0"/>
              <a:t>review of the Action Plan on sustainable finance</a:t>
            </a:r>
            <a:r>
              <a:rPr lang="en-US" dirty="0"/>
              <a:t>. </a:t>
            </a:r>
            <a:r>
              <a:rPr lang="en-US" b="1" dirty="0"/>
              <a:t>A public consultation</a:t>
            </a:r>
            <a:r>
              <a:rPr lang="en-US" dirty="0"/>
              <a:t> will be issued to have people out forward to do more to create a more in-depth/detailed strategy </a:t>
            </a:r>
            <a:r>
              <a:rPr lang="en-US" b="1" dirty="0"/>
              <a:t>in Q3 of 2020</a:t>
            </a:r>
            <a:r>
              <a:rPr lang="en-US" dirty="0"/>
              <a:t>.</a:t>
            </a:r>
            <a:br>
              <a:rPr lang="en-US" dirty="0"/>
            </a:br>
            <a:r>
              <a:rPr lang="en-US" dirty="0"/>
              <a:t>Areas to focus on:</a:t>
            </a:r>
          </a:p>
          <a:p>
            <a:pPr>
              <a:buFont typeface="Wingdings" panose="05000000000000000000" pitchFamily="2" charset="2"/>
              <a:buChar char="ü"/>
            </a:pPr>
            <a:r>
              <a:rPr lang="en-US" dirty="0"/>
              <a:t>How to incorporate climate and environmental risks into risk management of financial firms;</a:t>
            </a:r>
          </a:p>
          <a:p>
            <a:pPr>
              <a:buFont typeface="Wingdings" panose="05000000000000000000" pitchFamily="2" charset="2"/>
              <a:buChar char="ü"/>
            </a:pPr>
            <a:r>
              <a:rPr lang="en-US" dirty="0"/>
              <a:t>How to incorporate those aspects into governance of companies;</a:t>
            </a:r>
          </a:p>
          <a:p>
            <a:pPr>
              <a:buFont typeface="Wingdings" panose="05000000000000000000" pitchFamily="2" charset="2"/>
              <a:buChar char="ü"/>
            </a:pPr>
            <a:r>
              <a:rPr lang="en-US" dirty="0"/>
              <a:t>How the financial sector can help other parts of the economy to manage; environmental risk, such as how insurers can contribute and help with environmental disasters;</a:t>
            </a:r>
          </a:p>
          <a:p>
            <a:pPr>
              <a:buFont typeface="Wingdings" panose="05000000000000000000" pitchFamily="2" charset="2"/>
              <a:buChar char="ü"/>
            </a:pPr>
            <a:r>
              <a:rPr lang="en-US" dirty="0"/>
              <a:t>DATA – how to have enough data – non-financial disclosures in relation to climate disclosures;</a:t>
            </a:r>
          </a:p>
          <a:p>
            <a:pPr>
              <a:buFont typeface="Wingdings" panose="05000000000000000000" pitchFamily="2" charset="2"/>
              <a:buChar char="ü"/>
            </a:pPr>
            <a:r>
              <a:rPr lang="en-US" dirty="0"/>
              <a:t>International cooperation is key. Europe wants to lead but cannot do this alone.</a:t>
            </a:r>
          </a:p>
          <a:p>
            <a:pPr>
              <a:buFont typeface="Wingdings" panose="05000000000000000000" pitchFamily="2" charset="2"/>
              <a:buChar char="ü"/>
            </a:pPr>
            <a:r>
              <a:rPr lang="en-US" dirty="0"/>
              <a:t>Taxonomy is complex but important as a lot of funding is necessary. Private and retail investors are also needed to help;</a:t>
            </a:r>
          </a:p>
          <a:p>
            <a:pPr>
              <a:buFont typeface="Wingdings" panose="05000000000000000000" pitchFamily="2" charset="2"/>
              <a:buChar char="ü"/>
            </a:pPr>
            <a:r>
              <a:rPr lang="en-US" dirty="0"/>
              <a:t>Labelling – what is a green project? A green bond? A green mortgage?</a:t>
            </a:r>
          </a:p>
          <a:p>
            <a:pPr marL="0" indent="0">
              <a:buNone/>
            </a:pPr>
            <a:r>
              <a:rPr lang="en-US" dirty="0"/>
              <a:t> </a:t>
            </a:r>
            <a:br>
              <a:rPr lang="en-US" dirty="0"/>
            </a:br>
            <a:r>
              <a:rPr lang="en-US" dirty="0"/>
              <a:t>In early March, the Technical Expert Group on Sustainable Finance will publish its final report on an EU Taxonomy as well as further user guidance in relation to its recommendations for an EU Green Bond Standard. To accompany these reports and provide a venue for an open exchange with stakeholders, </a:t>
            </a:r>
            <a:r>
              <a:rPr lang="en-US" b="1" dirty="0"/>
              <a:t>the European Commission will </a:t>
            </a:r>
            <a:r>
              <a:rPr lang="en-US" b="1" dirty="0" err="1"/>
              <a:t>organise</a:t>
            </a:r>
            <a:r>
              <a:rPr lang="en-US" b="1" dirty="0"/>
              <a:t> a stakeholder dialogue on 12 March 2020.</a:t>
            </a:r>
          </a:p>
          <a:p>
            <a:endParaRPr lang="fr-FR" dirty="0"/>
          </a:p>
        </p:txBody>
      </p:sp>
      <p:pic>
        <p:nvPicPr>
          <p:cNvPr id="4" name="Image 3">
            <a:extLst>
              <a:ext uri="{FF2B5EF4-FFF2-40B4-BE49-F238E27FC236}">
                <a16:creationId xmlns:a16="http://schemas.microsoft.com/office/drawing/2014/main" id="{17F33CA3-8872-4118-88C0-504D25B3B42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182757" y="-15766"/>
            <a:ext cx="1994744" cy="1082531"/>
          </a:xfrm>
          <a:prstGeom prst="rect">
            <a:avLst/>
          </a:prstGeom>
        </p:spPr>
      </p:pic>
    </p:spTree>
    <p:extLst>
      <p:ext uri="{BB962C8B-B14F-4D97-AF65-F5344CB8AC3E}">
        <p14:creationId xmlns:p14="http://schemas.microsoft.com/office/powerpoint/2010/main" val="138237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14884F-0140-44CC-B057-C29774A6798A}"/>
              </a:ext>
            </a:extLst>
          </p:cNvPr>
          <p:cNvSpPr>
            <a:spLocks noGrp="1"/>
          </p:cNvSpPr>
          <p:nvPr>
            <p:ph type="title"/>
          </p:nvPr>
        </p:nvSpPr>
        <p:spPr/>
        <p:txBody>
          <a:bodyPr/>
          <a:lstStyle/>
          <a:p>
            <a:r>
              <a:rPr lang="fr-FR" dirty="0"/>
              <a:t>NFR Directive</a:t>
            </a:r>
          </a:p>
        </p:txBody>
      </p:sp>
      <p:sp>
        <p:nvSpPr>
          <p:cNvPr id="3" name="Espace réservé du contenu 2">
            <a:extLst>
              <a:ext uri="{FF2B5EF4-FFF2-40B4-BE49-F238E27FC236}">
                <a16:creationId xmlns:a16="http://schemas.microsoft.com/office/drawing/2014/main" id="{B9FD97B6-6E6A-4F23-8F02-FC3648F8891F}"/>
              </a:ext>
            </a:extLst>
          </p:cNvPr>
          <p:cNvSpPr>
            <a:spLocks noGrp="1"/>
          </p:cNvSpPr>
          <p:nvPr>
            <p:ph idx="1"/>
          </p:nvPr>
        </p:nvSpPr>
        <p:spPr/>
        <p:txBody>
          <a:bodyPr>
            <a:normAutofit/>
          </a:bodyPr>
          <a:lstStyle/>
          <a:p>
            <a:pPr>
              <a:buFont typeface="Wingdings" panose="05000000000000000000" pitchFamily="2" charset="2"/>
              <a:buChar char="ü"/>
            </a:pPr>
            <a:r>
              <a:rPr lang="en-US" sz="2400" dirty="0"/>
              <a:t>The European Commission is also consulting stakeholders on its </a:t>
            </a:r>
            <a:r>
              <a:rPr lang="en-US" sz="2400" u="sng" dirty="0">
                <a:hlinkClick r:id="rId2"/>
              </a:rPr>
              <a:t>road map related to non-financial reporting</a:t>
            </a:r>
            <a:r>
              <a:rPr lang="en-US" sz="2400" dirty="0"/>
              <a:t>. Deadline: 27 February 2020. </a:t>
            </a:r>
          </a:p>
          <a:p>
            <a:pPr>
              <a:buFont typeface="Wingdings" panose="05000000000000000000" pitchFamily="2" charset="2"/>
              <a:buChar char="ü"/>
            </a:pPr>
            <a:r>
              <a:rPr lang="en-US" sz="2400" dirty="0"/>
              <a:t>The reporting requirements in the NFRD are not detailed, are difficult to enforce, leave a lot of discretion to reporting companies, and do not apply to some companies from which users say they need information. </a:t>
            </a:r>
          </a:p>
          <a:p>
            <a:pPr>
              <a:buFont typeface="Wingdings" panose="05000000000000000000" pitchFamily="2" charset="2"/>
              <a:buChar char="ü"/>
            </a:pPr>
            <a:r>
              <a:rPr lang="en-US" sz="2400" dirty="0"/>
              <a:t>Big pressure to create environment accounting and to define compulsory Reporting Standards</a:t>
            </a:r>
            <a:endParaRPr lang="fr-FR" sz="2400" dirty="0"/>
          </a:p>
        </p:txBody>
      </p:sp>
      <p:pic>
        <p:nvPicPr>
          <p:cNvPr id="4" name="Image 3">
            <a:extLst>
              <a:ext uri="{FF2B5EF4-FFF2-40B4-BE49-F238E27FC236}">
                <a16:creationId xmlns:a16="http://schemas.microsoft.com/office/drawing/2014/main" id="{693056EE-45A9-4C0C-AA9F-2928F944B61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182757" y="-15766"/>
            <a:ext cx="1994744" cy="1082531"/>
          </a:xfrm>
          <a:prstGeom prst="rect">
            <a:avLst/>
          </a:prstGeom>
        </p:spPr>
      </p:pic>
    </p:spTree>
    <p:extLst>
      <p:ext uri="{BB962C8B-B14F-4D97-AF65-F5344CB8AC3E}">
        <p14:creationId xmlns:p14="http://schemas.microsoft.com/office/powerpoint/2010/main" val="129585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E37340-FA72-4D67-9861-2D073642181E}"/>
              </a:ext>
            </a:extLst>
          </p:cNvPr>
          <p:cNvSpPr>
            <a:spLocks noGrp="1"/>
          </p:cNvSpPr>
          <p:nvPr>
            <p:ph type="title"/>
          </p:nvPr>
        </p:nvSpPr>
        <p:spPr/>
        <p:txBody>
          <a:bodyPr/>
          <a:lstStyle/>
          <a:p>
            <a:r>
              <a:rPr lang="fr-FR" dirty="0"/>
              <a:t>NFR Consultation</a:t>
            </a:r>
          </a:p>
        </p:txBody>
      </p:sp>
      <p:sp>
        <p:nvSpPr>
          <p:cNvPr id="3" name="Espace réservé du contenu 2">
            <a:extLst>
              <a:ext uri="{FF2B5EF4-FFF2-40B4-BE49-F238E27FC236}">
                <a16:creationId xmlns:a16="http://schemas.microsoft.com/office/drawing/2014/main" id="{563BEDCA-FBF8-49DA-9942-6E15175BC01B}"/>
              </a:ext>
            </a:extLst>
          </p:cNvPr>
          <p:cNvSpPr>
            <a:spLocks noGrp="1"/>
          </p:cNvSpPr>
          <p:nvPr>
            <p:ph idx="1"/>
          </p:nvPr>
        </p:nvSpPr>
        <p:spPr>
          <a:xfrm>
            <a:off x="576801" y="2358975"/>
            <a:ext cx="10940728" cy="4224387"/>
          </a:xfrm>
        </p:spPr>
        <p:txBody>
          <a:bodyPr/>
          <a:lstStyle/>
          <a:p>
            <a:pPr marL="0" indent="0">
              <a:buNone/>
            </a:pPr>
            <a:r>
              <a:rPr lang="en-US" sz="2400" b="1" dirty="0"/>
              <a:t>Accountancy Europe </a:t>
            </a:r>
            <a:r>
              <a:rPr lang="en-US" sz="2400" dirty="0"/>
              <a:t>has issued a </a:t>
            </a:r>
            <a:r>
              <a:rPr lang="en-US" sz="2400" u="sng" dirty="0">
                <a:hlinkClick r:id="rId2"/>
              </a:rPr>
              <a:t>paper</a:t>
            </a:r>
            <a:r>
              <a:rPr lang="en-US" sz="2400" dirty="0"/>
              <a:t> on interconnected standard setting for corporate reporting. They introduce nine criteria and apply them to four approaches. The paper is open for comments by 31 March 2020.</a:t>
            </a:r>
            <a:br>
              <a:rPr lang="en-US" sz="2400" dirty="0"/>
            </a:br>
            <a:r>
              <a:rPr lang="en-US" dirty="0"/>
              <a:t> </a:t>
            </a:r>
            <a:endParaRPr lang="fr-FR" dirty="0"/>
          </a:p>
        </p:txBody>
      </p:sp>
      <p:pic>
        <p:nvPicPr>
          <p:cNvPr id="5" name="Image 4" descr="Une image contenant horloge&#10;&#10;Description générée automatiquement">
            <a:extLst>
              <a:ext uri="{FF2B5EF4-FFF2-40B4-BE49-F238E27FC236}">
                <a16:creationId xmlns:a16="http://schemas.microsoft.com/office/drawing/2014/main" id="{98BA5D5A-D363-4E0B-A425-441B4667FD5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976320" y="56626"/>
            <a:ext cx="2857500" cy="1152525"/>
          </a:xfrm>
          <a:prstGeom prst="rect">
            <a:avLst/>
          </a:prstGeom>
        </p:spPr>
      </p:pic>
    </p:spTree>
    <p:extLst>
      <p:ext uri="{BB962C8B-B14F-4D97-AF65-F5344CB8AC3E}">
        <p14:creationId xmlns:p14="http://schemas.microsoft.com/office/powerpoint/2010/main" val="1610339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B0F7C7-AC99-417B-8A1C-3437F02F5C1A}"/>
              </a:ext>
            </a:extLst>
          </p:cNvPr>
          <p:cNvSpPr>
            <a:spLocks noGrp="1"/>
          </p:cNvSpPr>
          <p:nvPr>
            <p:ph type="title"/>
          </p:nvPr>
        </p:nvSpPr>
        <p:spPr>
          <a:xfrm>
            <a:off x="608147" y="-171400"/>
            <a:ext cx="10972800" cy="1143000"/>
          </a:xfrm>
        </p:spPr>
        <p:txBody>
          <a:bodyPr/>
          <a:lstStyle/>
          <a:p>
            <a:r>
              <a:rPr lang="fr-FR" dirty="0"/>
              <a:t>Anti Money </a:t>
            </a:r>
            <a:r>
              <a:rPr lang="fr-FR" dirty="0" err="1"/>
              <a:t>Laundering</a:t>
            </a:r>
            <a:endParaRPr lang="fr-FR" dirty="0"/>
          </a:p>
        </p:txBody>
      </p:sp>
      <p:sp>
        <p:nvSpPr>
          <p:cNvPr id="3" name="Espace réservé du contenu 2">
            <a:extLst>
              <a:ext uri="{FF2B5EF4-FFF2-40B4-BE49-F238E27FC236}">
                <a16:creationId xmlns:a16="http://schemas.microsoft.com/office/drawing/2014/main" id="{3ABBC31C-50D9-458D-8737-4137202F66CA}"/>
              </a:ext>
            </a:extLst>
          </p:cNvPr>
          <p:cNvSpPr>
            <a:spLocks noGrp="1"/>
          </p:cNvSpPr>
          <p:nvPr>
            <p:ph idx="1"/>
          </p:nvPr>
        </p:nvSpPr>
        <p:spPr>
          <a:xfrm>
            <a:off x="573825" y="937977"/>
            <a:ext cx="10940728" cy="4224387"/>
          </a:xfrm>
        </p:spPr>
        <p:txBody>
          <a:bodyPr>
            <a:normAutofit fontScale="77500" lnSpcReduction="20000"/>
          </a:bodyPr>
          <a:lstStyle/>
          <a:p>
            <a:pPr>
              <a:buFont typeface="Wingdings" panose="05000000000000000000" pitchFamily="2" charset="2"/>
              <a:buChar char="ü"/>
            </a:pPr>
            <a:r>
              <a:rPr lang="en-US" dirty="0"/>
              <a:t>European Commission published on Wednesday 12 February the roadmap to prepare its Action Plan on the fight against </a:t>
            </a:r>
            <a:r>
              <a:rPr lang="en-US" u="sng" dirty="0">
                <a:hlinkClick r:id="rId2"/>
              </a:rPr>
              <a:t>money laundering</a:t>
            </a:r>
            <a:r>
              <a:rPr lang="en-US" dirty="0"/>
              <a:t> and terrorist financing, which is due to be unveiled on 25 March. Interested parties have until 11 March to submit their comments. The action plan will take the form of a political communication which will aim to address the shortcomings identified by the Commission in its July 2019 reports.</a:t>
            </a:r>
          </a:p>
          <a:p>
            <a:pPr>
              <a:buFont typeface="Wingdings" panose="05000000000000000000" pitchFamily="2" charset="2"/>
              <a:buChar char="ü"/>
            </a:pPr>
            <a:endParaRPr lang="en-US" dirty="0"/>
          </a:p>
          <a:p>
            <a:pPr>
              <a:buFont typeface="Wingdings" panose="05000000000000000000" pitchFamily="2" charset="2"/>
              <a:buChar char="ü"/>
            </a:pPr>
            <a:r>
              <a:rPr lang="en-US" dirty="0"/>
              <a:t>The Commission services will hold meetings with stakeholders to gather their opinions. No other public consultation is planned. However, the Communication will be the basis for extensive consultation in view of presenting new policy initiatives in early 2021.</a:t>
            </a:r>
            <a:endParaRPr lang="fr-FR" dirty="0"/>
          </a:p>
        </p:txBody>
      </p:sp>
      <p:pic>
        <p:nvPicPr>
          <p:cNvPr id="4" name="Image 3">
            <a:extLst>
              <a:ext uri="{FF2B5EF4-FFF2-40B4-BE49-F238E27FC236}">
                <a16:creationId xmlns:a16="http://schemas.microsoft.com/office/drawing/2014/main" id="{D16AD132-4820-47C6-A73C-0012AD380AA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182757" y="-15766"/>
            <a:ext cx="1994744" cy="1082531"/>
          </a:xfrm>
          <a:prstGeom prst="rect">
            <a:avLst/>
          </a:prstGeom>
        </p:spPr>
      </p:pic>
    </p:spTree>
    <p:extLst>
      <p:ext uri="{BB962C8B-B14F-4D97-AF65-F5344CB8AC3E}">
        <p14:creationId xmlns:p14="http://schemas.microsoft.com/office/powerpoint/2010/main" val="2928564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2CF832-D23A-4114-B4A8-1B4654266CC6}"/>
              </a:ext>
            </a:extLst>
          </p:cNvPr>
          <p:cNvSpPr>
            <a:spLocks noGrp="1"/>
          </p:cNvSpPr>
          <p:nvPr>
            <p:ph type="title"/>
          </p:nvPr>
        </p:nvSpPr>
        <p:spPr/>
        <p:txBody>
          <a:bodyPr/>
          <a:lstStyle/>
          <a:p>
            <a:r>
              <a:rPr lang="fr-FR" dirty="0" err="1"/>
              <a:t>Artificial</a:t>
            </a:r>
            <a:r>
              <a:rPr lang="fr-FR" dirty="0"/>
              <a:t> Intelligence</a:t>
            </a:r>
          </a:p>
        </p:txBody>
      </p:sp>
      <p:sp>
        <p:nvSpPr>
          <p:cNvPr id="3" name="Espace réservé du contenu 2">
            <a:extLst>
              <a:ext uri="{FF2B5EF4-FFF2-40B4-BE49-F238E27FC236}">
                <a16:creationId xmlns:a16="http://schemas.microsoft.com/office/drawing/2014/main" id="{0897F9F7-271D-4EE3-9D02-1B821604D9BD}"/>
              </a:ext>
            </a:extLst>
          </p:cNvPr>
          <p:cNvSpPr>
            <a:spLocks noGrp="1"/>
          </p:cNvSpPr>
          <p:nvPr>
            <p:ph idx="1"/>
          </p:nvPr>
        </p:nvSpPr>
        <p:spPr/>
        <p:txBody>
          <a:bodyPr>
            <a:normAutofit fontScale="70000" lnSpcReduction="20000"/>
          </a:bodyPr>
          <a:lstStyle/>
          <a:p>
            <a:pPr>
              <a:buFont typeface="Wingdings" panose="05000000000000000000" pitchFamily="2" charset="2"/>
              <a:buChar char="ü"/>
            </a:pPr>
            <a:r>
              <a:rPr lang="en-US" dirty="0"/>
              <a:t>The European Commission – Directorate General for Justice and Consumers – entrusted a research consortium led by EY to carry out a study on the relevance and impact of artificial intelligence for Company Law &amp; Corporate Governance.</a:t>
            </a:r>
          </a:p>
          <a:p>
            <a:pPr>
              <a:buFont typeface="Wingdings" panose="05000000000000000000" pitchFamily="2" charset="2"/>
              <a:buChar char="ü"/>
            </a:pPr>
            <a:r>
              <a:rPr lang="en-US" dirty="0"/>
              <a:t>The </a:t>
            </a:r>
            <a:r>
              <a:rPr lang="en-US" b="1" dirty="0"/>
              <a:t>study</a:t>
            </a:r>
            <a:r>
              <a:rPr lang="en-US" dirty="0"/>
              <a:t> should contribute to a better understanding of the actual and potential use of AI by companies, directors, shareholders, creditors or public authorities, public officials or other persons or bodies in order to perform certain company law tasks, identify possible opportunities and risks, regulatory gaps (if any), and </a:t>
            </a:r>
            <a:r>
              <a:rPr lang="en-US" dirty="0" err="1"/>
              <a:t>analyse</a:t>
            </a:r>
            <a:r>
              <a:rPr lang="en-US" dirty="0"/>
              <a:t> how these could be best addressed.</a:t>
            </a:r>
            <a:br>
              <a:rPr lang="en-US" dirty="0"/>
            </a:br>
            <a:r>
              <a:rPr lang="en-US" dirty="0"/>
              <a:t> </a:t>
            </a:r>
            <a:br>
              <a:rPr lang="en-US" dirty="0"/>
            </a:br>
            <a:r>
              <a:rPr lang="en-US" dirty="0"/>
              <a:t>In the context of this study, the contractors have deployed </a:t>
            </a:r>
            <a:r>
              <a:rPr lang="en-US" u="sng" dirty="0">
                <a:hlinkClick r:id="rId2"/>
              </a:rPr>
              <a:t>web-surveys</a:t>
            </a:r>
            <a:r>
              <a:rPr lang="en-US" dirty="0"/>
              <a:t> to collect evidence and views from a broad range of stakeholders.</a:t>
            </a:r>
            <a:br>
              <a:rPr lang="en-US" dirty="0"/>
            </a:br>
            <a:r>
              <a:rPr lang="en-US" dirty="0"/>
              <a:t> </a:t>
            </a:r>
            <a:br>
              <a:rPr lang="en-US" dirty="0"/>
            </a:br>
            <a:r>
              <a:rPr lang="en-US" dirty="0"/>
              <a:t>The deadline for taking the survey </a:t>
            </a:r>
            <a:r>
              <a:rPr lang="en-US" b="1" dirty="0"/>
              <a:t>is 6 March 2020</a:t>
            </a:r>
            <a:endParaRPr lang="fr-FR" b="1" dirty="0"/>
          </a:p>
        </p:txBody>
      </p:sp>
      <p:pic>
        <p:nvPicPr>
          <p:cNvPr id="4" name="Image 3">
            <a:extLst>
              <a:ext uri="{FF2B5EF4-FFF2-40B4-BE49-F238E27FC236}">
                <a16:creationId xmlns:a16="http://schemas.microsoft.com/office/drawing/2014/main" id="{97E993DA-D309-4634-A3F1-358E846A214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182757" y="-15766"/>
            <a:ext cx="1994744" cy="1082531"/>
          </a:xfrm>
          <a:prstGeom prst="rect">
            <a:avLst/>
          </a:prstGeom>
        </p:spPr>
      </p:pic>
    </p:spTree>
    <p:extLst>
      <p:ext uri="{BB962C8B-B14F-4D97-AF65-F5344CB8AC3E}">
        <p14:creationId xmlns:p14="http://schemas.microsoft.com/office/powerpoint/2010/main" val="15929315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bg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9662</TotalTime>
  <Words>2032</Words>
  <Application>Microsoft Macintosh PowerPoint</Application>
  <PresentationFormat>Bredbild</PresentationFormat>
  <Paragraphs>109</Paragraphs>
  <Slides>21</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21</vt:i4>
      </vt:variant>
    </vt:vector>
  </HeadingPairs>
  <TitlesOfParts>
    <vt:vector size="27" baseType="lpstr">
      <vt:lpstr>Arial</vt:lpstr>
      <vt:lpstr>Calibri</vt:lpstr>
      <vt:lpstr>Century Gothic</vt:lpstr>
      <vt:lpstr>Courier New</vt:lpstr>
      <vt:lpstr>Wingdings</vt:lpstr>
      <vt:lpstr>Thème Office</vt:lpstr>
      <vt:lpstr>PowerPoint-presentation</vt:lpstr>
      <vt:lpstr>ECIIA News</vt:lpstr>
      <vt:lpstr>EC 2020 Workprogramme</vt:lpstr>
      <vt:lpstr>EC 2020 Workprogramme for us </vt:lpstr>
      <vt:lpstr>Sustainable Finance Review</vt:lpstr>
      <vt:lpstr>NFR Directive</vt:lpstr>
      <vt:lpstr>NFR Consultation</vt:lpstr>
      <vt:lpstr>Anti Money Laundering</vt:lpstr>
      <vt:lpstr>Artificial Intelligence</vt:lpstr>
      <vt:lpstr>EIOPA’s Key Priorities for 2020:</vt:lpstr>
      <vt:lpstr>EIOPA’s Key Priorities for 2020 (2):</vt:lpstr>
      <vt:lpstr>EIOPA’s Key Priorities for 2020 (3):</vt:lpstr>
      <vt:lpstr>ECIIA Insurance Committee plan</vt:lpstr>
      <vt:lpstr>ECB’s Priorities for 2020:</vt:lpstr>
      <vt:lpstr>ECB’s Priorities for 2020 (2):</vt:lpstr>
      <vt:lpstr>ECB’s Priorities for 2020 (3): </vt:lpstr>
      <vt:lpstr>EBA’s Priorities for 2020:</vt:lpstr>
      <vt:lpstr>EBA’s Priorities for 2020 (2):</vt:lpstr>
      <vt:lpstr>ECIIA Banking Committee plan</vt:lpstr>
      <vt:lpstr>ECIIA Public Sector plan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Windows User</dc:creator>
  <cp:lastModifiedBy>Max Rooth</cp:lastModifiedBy>
  <cp:revision>817</cp:revision>
  <cp:lastPrinted>2018-01-10T16:11:42Z</cp:lastPrinted>
  <dcterms:created xsi:type="dcterms:W3CDTF">2014-10-07T11:38:24Z</dcterms:created>
  <dcterms:modified xsi:type="dcterms:W3CDTF">2020-02-18T10:29:57Z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285328741</vt:i4>
  </property>
  <property fmtid="{D5CDD505-2E9C-101B-9397-08002B2CF9AE}" pid="3" name="_NewReviewCycle">
    <vt:lpwstr/>
  </property>
  <property fmtid="{D5CDD505-2E9C-101B-9397-08002B2CF9AE}" pid="4" name="_EmailSubject">
    <vt:lpwstr>v7</vt:lpwstr>
  </property>
  <property fmtid="{D5CDD505-2E9C-101B-9397-08002B2CF9AE}" pid="5" name="_AuthorEmail">
    <vt:lpwstr>farid.aractingi@renault.com</vt:lpwstr>
  </property>
  <property fmtid="{D5CDD505-2E9C-101B-9397-08002B2CF9AE}" pid="6" name="_AuthorEmailDisplayName">
    <vt:lpwstr>ARACTINGI Farid</vt:lpwstr>
  </property>
  <property fmtid="{D5CDD505-2E9C-101B-9397-08002B2CF9AE}" pid="7" name="_PreviousAdHocReviewCycleID">
    <vt:i4>-643470015</vt:i4>
  </property>
  <property fmtid="{D5CDD505-2E9C-101B-9397-08002B2CF9AE}" pid="8" name="MSIP_Label_400b7bbd-7ade-49ce-aa5e-23220b76cd08_Enabled">
    <vt:lpwstr>true</vt:lpwstr>
  </property>
  <property fmtid="{D5CDD505-2E9C-101B-9397-08002B2CF9AE}" pid="9" name="MSIP_Label_400b7bbd-7ade-49ce-aa5e-23220b76cd08_SetDate">
    <vt:lpwstr>2019-09-10T17:38:37Z</vt:lpwstr>
  </property>
  <property fmtid="{D5CDD505-2E9C-101B-9397-08002B2CF9AE}" pid="10" name="MSIP_Label_400b7bbd-7ade-49ce-aa5e-23220b76cd08_Method">
    <vt:lpwstr>Standard</vt:lpwstr>
  </property>
  <property fmtid="{D5CDD505-2E9C-101B-9397-08002B2CF9AE}" pid="11" name="MSIP_Label_400b7bbd-7ade-49ce-aa5e-23220b76cd08_Name">
    <vt:lpwstr>Confidential</vt:lpwstr>
  </property>
  <property fmtid="{D5CDD505-2E9C-101B-9397-08002B2CF9AE}" pid="12" name="MSIP_Label_400b7bbd-7ade-49ce-aa5e-23220b76cd08_SiteId">
    <vt:lpwstr>8beccd60-0be6-4025-8e24-ca9ae679e1f4</vt:lpwstr>
  </property>
  <property fmtid="{D5CDD505-2E9C-101B-9397-08002B2CF9AE}" pid="13" name="MSIP_Label_400b7bbd-7ade-49ce-aa5e-23220b76cd08_ActionId">
    <vt:lpwstr>f50e0841-c94f-4de9-8a98-0000e73b1e5f</vt:lpwstr>
  </property>
  <property fmtid="{D5CDD505-2E9C-101B-9397-08002B2CF9AE}" pid="14" name="MSIP_Label_400b7bbd-7ade-49ce-aa5e-23220b76cd08_ContentBits">
    <vt:lpwstr>2</vt:lpwstr>
  </property>
</Properties>
</file>